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62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8077274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3"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1" name="Sandy path between two hills leading to the ocean"/>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102" name="Heron flying low over a beach with a short fence in the foreground"/>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103" name="View of beach and sea from a grassy sand dune"/>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1"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12"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0" name="View of beach and sea from a grassy sand dune"/>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View of beach and sea from a grassy sand dune"/>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Heron flying low over a beach with a short fence in the foreground"/>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andy path between two hills leading to the ocean"/>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5" name="Title Text"/>
          <p:cNvSpPr txBox="1">
            <a:spLocks noGrp="1"/>
          </p:cNvSpPr>
          <p:nvPr>
            <p:ph type="title"/>
          </p:nvPr>
        </p:nvSpPr>
        <p:spPr>
          <a:prstGeom prst="rect">
            <a:avLst/>
          </a:prstGeom>
        </p:spPr>
        <p:txBody>
          <a:bodyPr/>
          <a:lstStyle/>
          <a:p>
            <a:r>
              <a:t>Title Text</a:t>
            </a:r>
          </a:p>
        </p:txBody>
      </p:sp>
      <p:sp>
        <p:nvSpPr>
          <p:cNvPr id="76"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4" name="Title Text"/>
          <p:cNvSpPr txBox="1">
            <a:spLocks noGrp="1"/>
          </p:cNvSpPr>
          <p:nvPr>
            <p:ph type="title"/>
          </p:nvPr>
        </p:nvSpPr>
        <p:spPr>
          <a:prstGeom prst="rect">
            <a:avLst/>
          </a:prstGeom>
        </p:spPr>
        <p:txBody>
          <a:bodyPr/>
          <a:lstStyle/>
          <a:p>
            <a:r>
              <a:t>Title Text</a:t>
            </a:r>
          </a:p>
        </p:txBody>
      </p:sp>
      <p:sp>
        <p:nvSpPr>
          <p:cNvPr id="85"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Rectangle"/>
          <p:cNvSpPr/>
          <p:nvPr/>
        </p:nvSpPr>
        <p:spPr>
          <a:xfrm>
            <a:off x="-64" y="-277630"/>
            <a:ext cx="24384128" cy="2827797"/>
          </a:xfrm>
          <a:prstGeom prst="rect">
            <a:avLst/>
          </a:prstGeom>
          <a:ln w="165100">
            <a:solidFill>
              <a:srgbClr val="000000"/>
            </a:solidFill>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138" name="NexTech 1.0"/>
          <p:cNvSpPr txBox="1"/>
          <p:nvPr/>
        </p:nvSpPr>
        <p:spPr>
          <a:xfrm>
            <a:off x="5935281" y="-204019"/>
            <a:ext cx="12513438" cy="2680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000" b="1" i="1">
                <a:solidFill>
                  <a:srgbClr val="E9FFEE"/>
                </a:solidFill>
              </a:defRPr>
            </a:lvl1pPr>
          </a:lstStyle>
          <a:p>
            <a:r>
              <a:rPr dirty="0" err="1"/>
              <a:t>NexTech</a:t>
            </a:r>
            <a:r>
              <a:rPr dirty="0"/>
              <a:t> 1.0</a:t>
            </a:r>
          </a:p>
        </p:txBody>
      </p:sp>
      <p:sp>
        <p:nvSpPr>
          <p:cNvPr id="139" name="Team Name :"/>
          <p:cNvSpPr txBox="1"/>
          <p:nvPr/>
        </p:nvSpPr>
        <p:spPr>
          <a:xfrm>
            <a:off x="785376" y="3577808"/>
            <a:ext cx="5302152" cy="1155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6869">
                <a:solidFill>
                  <a:srgbClr val="EF811E"/>
                </a:solidFill>
                <a:latin typeface="Helvetica"/>
                <a:ea typeface="Helvetica"/>
                <a:cs typeface="Helvetica"/>
                <a:sym typeface="Helvetica"/>
              </a:defRPr>
            </a:lvl1pPr>
          </a:lstStyle>
          <a:p>
            <a:r>
              <a:t>Team Name :</a:t>
            </a:r>
          </a:p>
        </p:txBody>
      </p:sp>
      <p:sp>
        <p:nvSpPr>
          <p:cNvPr id="140" name="Problem Statement Title :"/>
          <p:cNvSpPr txBox="1"/>
          <p:nvPr/>
        </p:nvSpPr>
        <p:spPr>
          <a:xfrm>
            <a:off x="572124" y="5537453"/>
            <a:ext cx="6773103"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669">
                <a:solidFill>
                  <a:srgbClr val="EE811E"/>
                </a:solidFill>
                <a:latin typeface="Helvetica"/>
                <a:ea typeface="Helvetica"/>
                <a:cs typeface="Helvetica"/>
                <a:sym typeface="Helvetica"/>
              </a:defRPr>
            </a:lvl1pPr>
          </a:lstStyle>
          <a:p>
            <a:r>
              <a:t>Problem Statement Title :</a:t>
            </a:r>
          </a:p>
        </p:txBody>
      </p:sp>
      <p:sp>
        <p:nvSpPr>
          <p:cNvPr id="141" name="Team Leader Name :"/>
          <p:cNvSpPr txBox="1"/>
          <p:nvPr/>
        </p:nvSpPr>
        <p:spPr>
          <a:xfrm>
            <a:off x="610374" y="7154198"/>
            <a:ext cx="5652155"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669">
                <a:solidFill>
                  <a:srgbClr val="EE811E"/>
                </a:solidFill>
                <a:latin typeface="Helvetica"/>
                <a:ea typeface="Helvetica"/>
                <a:cs typeface="Helvetica"/>
                <a:sym typeface="Helvetica"/>
              </a:defRPr>
            </a:lvl1pPr>
          </a:lstStyle>
          <a:p>
            <a:r>
              <a:t>Team Leader Name :</a:t>
            </a:r>
          </a:p>
        </p:txBody>
      </p:sp>
      <p:pic>
        <p:nvPicPr>
          <p:cNvPr id="142" name="Picsart_25-09-05_20-58-14-146.png" descr="Picsart_25-09-05_20-58-14-146.png"/>
          <p:cNvPicPr>
            <a:picLocks noChangeAspect="1"/>
          </p:cNvPicPr>
          <p:nvPr/>
        </p:nvPicPr>
        <p:blipFill>
          <a:blip r:embed="rId3">
            <a:extLst/>
          </a:blip>
          <a:stretch>
            <a:fillRect/>
          </a:stretch>
        </p:blipFill>
        <p:spPr>
          <a:xfrm>
            <a:off x="18903168" y="12598"/>
            <a:ext cx="5237310" cy="14120195"/>
          </a:xfrm>
          <a:prstGeom prst="rect">
            <a:avLst/>
          </a:prstGeom>
          <a:ln w="12700">
            <a:miter lim="400000"/>
          </a:ln>
        </p:spPr>
      </p:pic>
      <p:sp>
        <p:nvSpPr>
          <p:cNvPr id="143" name="Institute Name :"/>
          <p:cNvSpPr txBox="1"/>
          <p:nvPr/>
        </p:nvSpPr>
        <p:spPr>
          <a:xfrm>
            <a:off x="650216" y="8502994"/>
            <a:ext cx="4267401"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669">
                <a:solidFill>
                  <a:srgbClr val="EF811E"/>
                </a:solidFill>
                <a:latin typeface="Helvetica"/>
                <a:ea typeface="Helvetica"/>
                <a:cs typeface="Helvetica"/>
                <a:sym typeface="Helvetica"/>
              </a:defRPr>
            </a:lvl1pPr>
          </a:lstStyle>
          <a:p>
            <a:r>
              <a:t>Institute Name :</a:t>
            </a:r>
          </a:p>
        </p:txBody>
      </p:sp>
      <p:sp>
        <p:nvSpPr>
          <p:cNvPr id="144" name="Team Lead Contact Number:"/>
          <p:cNvSpPr txBox="1"/>
          <p:nvPr/>
        </p:nvSpPr>
        <p:spPr>
          <a:xfrm>
            <a:off x="604938" y="9849605"/>
            <a:ext cx="7371265"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469">
                <a:solidFill>
                  <a:srgbClr val="EF811E"/>
                </a:solidFill>
                <a:latin typeface="Helvetica"/>
                <a:ea typeface="Helvetica"/>
                <a:cs typeface="Helvetica"/>
                <a:sym typeface="Helvetica"/>
              </a:defRPr>
            </a:lvl1pPr>
          </a:lstStyle>
          <a:p>
            <a:r>
              <a:t>Team Lead Contact Number:</a:t>
            </a:r>
          </a:p>
        </p:txBody>
      </p:sp>
      <p:sp>
        <p:nvSpPr>
          <p:cNvPr id="145" name="Team Member’s Name:"/>
          <p:cNvSpPr txBox="1"/>
          <p:nvPr/>
        </p:nvSpPr>
        <p:spPr>
          <a:xfrm>
            <a:off x="630543" y="11022785"/>
            <a:ext cx="6124117" cy="80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569">
                <a:solidFill>
                  <a:srgbClr val="EE811E"/>
                </a:solidFill>
                <a:latin typeface="Helvetica"/>
                <a:ea typeface="Helvetica"/>
                <a:cs typeface="Helvetica"/>
                <a:sym typeface="Helvetica"/>
              </a:defRPr>
            </a:lvl1pPr>
          </a:lstStyle>
          <a:p>
            <a:r>
              <a:t>Team Member’s Name:</a:t>
            </a:r>
          </a:p>
        </p:txBody>
      </p:sp>
      <p:sp>
        <p:nvSpPr>
          <p:cNvPr id="146" name="“The Challenge of Silent Communication in  Stealth Missions and critical situations. ”"/>
          <p:cNvSpPr txBox="1"/>
          <p:nvPr/>
        </p:nvSpPr>
        <p:spPr>
          <a:xfrm>
            <a:off x="7550251" y="5529961"/>
            <a:ext cx="10600376" cy="142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457200">
              <a:spcBef>
                <a:spcPts val="0"/>
              </a:spcBef>
              <a:defRPr sz="4200">
                <a:solidFill>
                  <a:srgbClr val="EE811E"/>
                </a:solidFill>
                <a:latin typeface="Times Roman"/>
                <a:ea typeface="Times Roman"/>
                <a:cs typeface="Times Roman"/>
                <a:sym typeface="Times Roman"/>
              </a:defRPr>
            </a:lvl1pPr>
          </a:lstStyle>
          <a:p>
            <a:r>
              <a:rPr dirty="0"/>
              <a:t>“The Challenge of Silent Communication in  Stealth Missions and critical situations. ”</a:t>
            </a:r>
          </a:p>
        </p:txBody>
      </p:sp>
      <p:sp>
        <p:nvSpPr>
          <p:cNvPr id="147" name="Rimjhim Kumari"/>
          <p:cNvSpPr txBox="1"/>
          <p:nvPr/>
        </p:nvSpPr>
        <p:spPr>
          <a:xfrm>
            <a:off x="6775551" y="7158567"/>
            <a:ext cx="4417467"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EE811E"/>
                </a:solidFill>
              </a:defRPr>
            </a:lvl1pPr>
          </a:lstStyle>
          <a:p>
            <a:r>
              <a:t>Rimjhim Kumari</a:t>
            </a:r>
          </a:p>
        </p:txBody>
      </p:sp>
      <p:sp>
        <p:nvSpPr>
          <p:cNvPr id="148" name="Odisha University of Technology and Research(OUTR)"/>
          <p:cNvSpPr txBox="1"/>
          <p:nvPr/>
        </p:nvSpPr>
        <p:spPr>
          <a:xfrm>
            <a:off x="5004663" y="8642694"/>
            <a:ext cx="14791641" cy="808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EF811E"/>
                </a:solidFill>
              </a:defRPr>
            </a:lvl1pPr>
          </a:lstStyle>
          <a:p>
            <a:r>
              <a:t>Odisha University of Technology and Research(OUTR)</a:t>
            </a:r>
          </a:p>
        </p:txBody>
      </p:sp>
      <p:sp>
        <p:nvSpPr>
          <p:cNvPr id="149" name="8328977957"/>
          <p:cNvSpPr txBox="1"/>
          <p:nvPr/>
        </p:nvSpPr>
        <p:spPr>
          <a:xfrm>
            <a:off x="8147151" y="9849605"/>
            <a:ext cx="3503677" cy="808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EF811E"/>
                </a:solidFill>
              </a:defRPr>
            </a:lvl1pPr>
          </a:lstStyle>
          <a:p>
            <a:r>
              <a:t>8328977957</a:t>
            </a:r>
          </a:p>
        </p:txBody>
      </p:sp>
      <p:sp>
        <p:nvSpPr>
          <p:cNvPr id="150" name="Rimjhim Kumari , Asutosh Sahoo, Debasish Dash , Jyoti Prakash Samal , Sonalika Jena ."/>
          <p:cNvSpPr txBox="1"/>
          <p:nvPr/>
        </p:nvSpPr>
        <p:spPr>
          <a:xfrm>
            <a:off x="7018518" y="11022785"/>
            <a:ext cx="10346964" cy="2256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811E"/>
                </a:solidFill>
              </a:defRPr>
            </a:lvl1pPr>
          </a:lstStyle>
          <a:p>
            <a:r>
              <a:t>Rimjhim Kumari , Asutosh Sahoo, Debasish Dash , Jyoti Prakash Samal , Sonalika Jena .</a:t>
            </a:r>
          </a:p>
        </p:txBody>
      </p:sp>
      <p:sp>
        <p:nvSpPr>
          <p:cNvPr id="151" name="Code Commandos"/>
          <p:cNvSpPr txBox="1"/>
          <p:nvPr/>
        </p:nvSpPr>
        <p:spPr>
          <a:xfrm>
            <a:off x="6840069" y="3354111"/>
            <a:ext cx="11310558" cy="1601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9900" b="1">
                <a:solidFill>
                  <a:srgbClr val="EE811E"/>
                </a:solidFill>
              </a:defRPr>
            </a:lvl1pPr>
          </a:lstStyle>
          <a:p>
            <a:r>
              <a:rPr dirty="0"/>
              <a:t>Code Commandos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142"/>
                                        </p:tgtEl>
                                        <p:attrNameLst>
                                          <p:attrName>style.visibility</p:attrName>
                                        </p:attrNameLst>
                                      </p:cBhvr>
                                      <p:to>
                                        <p:strVal val="visible"/>
                                      </p:to>
                                    </p:set>
                                    <p:anim calcmode="lin" valueType="num">
                                      <p:cBhvr>
                                        <p:cTn id="7" dur="1000" fill="hold"/>
                                        <p:tgtEl>
                                          <p:spTgt spid="142"/>
                                        </p:tgtEl>
                                        <p:attrNameLst>
                                          <p:attrName>ppt_x</p:attrName>
                                        </p:attrNameLst>
                                      </p:cBhvr>
                                      <p:tavLst>
                                        <p:tav tm="0">
                                          <p:val>
                                            <p:strVal val="1+#ppt_w/2"/>
                                          </p:val>
                                        </p:tav>
                                        <p:tav tm="100000">
                                          <p:val>
                                            <p:strVal val="#ppt_x"/>
                                          </p:val>
                                        </p:tav>
                                      </p:tavLst>
                                    </p:anim>
                                    <p:anim calcmode="lin" valueType="num">
                                      <p:cBhvr>
                                        <p:cTn id="8" dur="1000" fill="hold"/>
                                        <p:tgtEl>
                                          <p:spTgt spid="1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3" presetClass="entr" presetSubtype="16" fill="hold" grpId="2" nodeType="afterEffect">
                                  <p:stCondLst>
                                    <p:cond delay="0"/>
                                  </p:stCondLst>
                                  <p:iterate>
                                    <p:tmAbs val="0"/>
                                  </p:iterate>
                                  <p:childTnLst>
                                    <p:set>
                                      <p:cBhvr>
                                        <p:cTn id="11" fill="hold"/>
                                        <p:tgtEl>
                                          <p:spTgt spid="138"/>
                                        </p:tgtEl>
                                        <p:attrNameLst>
                                          <p:attrName>style.visibility</p:attrName>
                                        </p:attrNameLst>
                                      </p:cBhvr>
                                      <p:to>
                                        <p:strVal val="visible"/>
                                      </p:to>
                                    </p:set>
                                    <p:anim calcmode="lin" valueType="num">
                                      <p:cBhvr>
                                        <p:cTn id="12" dur="750" fill="hold"/>
                                        <p:tgtEl>
                                          <p:spTgt spid="138"/>
                                        </p:tgtEl>
                                        <p:attrNameLst>
                                          <p:attrName>ppt_w</p:attrName>
                                        </p:attrNameLst>
                                      </p:cBhvr>
                                      <p:tavLst>
                                        <p:tav tm="0">
                                          <p:val>
                                            <p:fltVal val="0"/>
                                          </p:val>
                                        </p:tav>
                                        <p:tav tm="100000">
                                          <p:val>
                                            <p:strVal val="#ppt_w"/>
                                          </p:val>
                                        </p:tav>
                                      </p:tavLst>
                                    </p:anim>
                                    <p:anim calcmode="lin" valueType="num">
                                      <p:cBhvr>
                                        <p:cTn id="13" dur="750" fill="hold"/>
                                        <p:tgtEl>
                                          <p:spTgt spid="1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2" animBg="1" advAuto="0"/>
      <p:bldP spid="142"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 name="THANK YOU"/>
          <p:cNvSpPr txBox="1"/>
          <p:nvPr/>
        </p:nvSpPr>
        <p:spPr>
          <a:xfrm>
            <a:off x="526292" y="3792997"/>
            <a:ext cx="23294839" cy="4873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0">
                <a:solidFill>
                  <a:srgbClr val="E17A16"/>
                </a:solidFill>
                <a:latin typeface="Chalkduster"/>
                <a:ea typeface="Chalkduster"/>
                <a:cs typeface="Chalkduster"/>
                <a:sym typeface="Chalkduster"/>
              </a:defRPr>
            </a:lvl1pPr>
          </a:lstStyle>
          <a:p>
            <a:pPr algn="ctr"/>
            <a:r>
              <a:rPr dirty="0"/>
              <a:t>THANK YOU</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type="lt">
                                    <p:tmAbs val="0"/>
                                  </p:iterate>
                                  <p:childTnLst>
                                    <p:set>
                                      <p:cBhvr>
                                        <p:cTn id="6" fill="hold"/>
                                        <p:tgtEl>
                                          <p:spTgt spid="204"/>
                                        </p:tgtEl>
                                        <p:attrNameLst>
                                          <p:attrName>style.visibility</p:attrName>
                                        </p:attrNameLst>
                                      </p:cBhvr>
                                      <p:to>
                                        <p:strVal val="visible"/>
                                      </p:to>
                                    </p:set>
                                    <p:anim calcmode="lin" valueType="num">
                                      <p:cBhvr>
                                        <p:cTn id="7" dur="1000" fill="hold"/>
                                        <p:tgtEl>
                                          <p:spTgt spid="204"/>
                                        </p:tgtEl>
                                        <p:attrNameLst>
                                          <p:attrName>ppt_x</p:attrName>
                                        </p:attrNameLst>
                                      </p:cBhvr>
                                      <p:tavLst>
                                        <p:tav tm="0">
                                          <p:val>
                                            <p:strVal val="0-#ppt_w/2"/>
                                          </p:val>
                                        </p:tav>
                                        <p:tav tm="100000">
                                          <p:val>
                                            <p:strVal val="#ppt_x"/>
                                          </p:val>
                                        </p:tav>
                                      </p:tavLst>
                                    </p:anim>
                                    <p:anim calcmode="lin" valueType="num">
                                      <p:cBhvr>
                                        <p:cTn id="8" dur="1000" fill="hold"/>
                                        <p:tgtEl>
                                          <p:spTgt spid="2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 name="Rectangle"/>
          <p:cNvSpPr/>
          <p:nvPr/>
        </p:nvSpPr>
        <p:spPr>
          <a:xfrm>
            <a:off x="8114854" y="33176"/>
            <a:ext cx="6702255" cy="1270001"/>
          </a:xfrm>
          <a:prstGeom prst="rect">
            <a:avLst/>
          </a:prstGeom>
          <a:solidFill>
            <a:srgbClr val="FBFFE1"/>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07" name="DASH  CODE"/>
          <p:cNvSpPr txBox="1"/>
          <p:nvPr/>
        </p:nvSpPr>
        <p:spPr>
          <a:xfrm>
            <a:off x="8800618" y="77626"/>
            <a:ext cx="5330727" cy="1181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a:latin typeface="Arial Black"/>
                <a:ea typeface="Arial Black"/>
                <a:cs typeface="Arial Black"/>
                <a:sym typeface="Arial Black"/>
              </a:defRPr>
            </a:lvl1pPr>
          </a:lstStyle>
          <a:p>
            <a:r>
              <a:t>DASH  CODE</a:t>
            </a:r>
          </a:p>
        </p:txBody>
      </p:sp>
      <p:sp>
        <p:nvSpPr>
          <p:cNvPr id="208" name="Dash Code is an experimental communication method created by our team for research and demonstration in this hackathon. It is designed to be faster, easier to learn, and more practical for silent or low-tech communication, especially in situations where "/>
          <p:cNvSpPr txBox="1"/>
          <p:nvPr/>
        </p:nvSpPr>
        <p:spPr>
          <a:xfrm>
            <a:off x="343346" y="1677659"/>
            <a:ext cx="24133374"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spcBef>
                <a:spcPts val="0"/>
              </a:spcBef>
              <a:defRPr sz="4000">
                <a:solidFill>
                  <a:srgbClr val="EF9124"/>
                </a:solidFill>
                <a:latin typeface="Times Roman"/>
                <a:ea typeface="Times Roman"/>
                <a:cs typeface="Times Roman"/>
                <a:sym typeface="Times Roman"/>
              </a:defRPr>
            </a:lvl1pPr>
          </a:lstStyle>
          <a:p>
            <a:r>
              <a:t>Dash Code is an experimental communication method created by our team for research and demonstration in this hackathon. It is designed to be faster, easier to learn, and more practical for silent or low-tech communication, especially in situations where quick  information sharing is critical . It is not an officially recognized standard .</a:t>
            </a:r>
          </a:p>
        </p:txBody>
      </p:sp>
      <p:sp>
        <p:nvSpPr>
          <p:cNvPr id="209" name="A   ***…"/>
          <p:cNvSpPr txBox="1"/>
          <p:nvPr/>
        </p:nvSpPr>
        <p:spPr>
          <a:xfrm>
            <a:off x="273151" y="6783984"/>
            <a:ext cx="1729131" cy="6701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CE7D20"/>
                </a:solidFill>
              </a:defRPr>
            </a:pPr>
            <a:r>
              <a:t>A   ***</a:t>
            </a:r>
          </a:p>
          <a:p>
            <a:pPr>
              <a:defRPr>
                <a:solidFill>
                  <a:srgbClr val="CE7D20"/>
                </a:solidFill>
              </a:defRPr>
            </a:pPr>
            <a:r>
              <a:t>B   -*.</a:t>
            </a:r>
          </a:p>
          <a:p>
            <a:pPr>
              <a:defRPr>
                <a:solidFill>
                  <a:srgbClr val="CE7D20"/>
                </a:solidFill>
              </a:defRPr>
            </a:pPr>
            <a:r>
              <a:t>C   -**</a:t>
            </a:r>
          </a:p>
          <a:p>
            <a:pPr>
              <a:defRPr>
                <a:solidFill>
                  <a:srgbClr val="CE7D20"/>
                </a:solidFill>
              </a:defRPr>
            </a:pPr>
            <a:r>
              <a:t>D   -</a:t>
            </a:r>
          </a:p>
          <a:p>
            <a:pPr>
              <a:defRPr>
                <a:solidFill>
                  <a:srgbClr val="CE7D20"/>
                </a:solidFill>
              </a:defRPr>
            </a:pPr>
            <a:r>
              <a:t>E   ...</a:t>
            </a:r>
          </a:p>
        </p:txBody>
      </p:sp>
      <p:sp>
        <p:nvSpPr>
          <p:cNvPr id="210" name="F   *.-…"/>
          <p:cNvSpPr txBox="1"/>
          <p:nvPr/>
        </p:nvSpPr>
        <p:spPr>
          <a:xfrm>
            <a:off x="3747167" y="6783984"/>
            <a:ext cx="1752296" cy="6701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CE7D20"/>
                </a:solidFill>
              </a:defRPr>
            </a:pPr>
            <a:r>
              <a:t>F   *.-</a:t>
            </a:r>
          </a:p>
          <a:p>
            <a:pPr>
              <a:defRPr>
                <a:solidFill>
                  <a:srgbClr val="CE7D20"/>
                </a:solidFill>
              </a:defRPr>
            </a:pPr>
            <a:r>
              <a:t>G   ..-</a:t>
            </a:r>
          </a:p>
          <a:p>
            <a:pPr>
              <a:defRPr>
                <a:solidFill>
                  <a:srgbClr val="CE7D20"/>
                </a:solidFill>
              </a:defRPr>
            </a:pPr>
            <a:r>
              <a:t>H   *..</a:t>
            </a:r>
          </a:p>
          <a:p>
            <a:pPr>
              <a:defRPr>
                <a:solidFill>
                  <a:srgbClr val="CE7D20"/>
                </a:solidFill>
              </a:defRPr>
            </a:pPr>
            <a:r>
              <a:t>I    .**</a:t>
            </a:r>
          </a:p>
          <a:p>
            <a:pPr>
              <a:defRPr>
                <a:solidFill>
                  <a:srgbClr val="CE7D20"/>
                </a:solidFill>
              </a:defRPr>
            </a:pPr>
            <a:r>
              <a:t>J    --.</a:t>
            </a:r>
          </a:p>
        </p:txBody>
      </p:sp>
      <p:sp>
        <p:nvSpPr>
          <p:cNvPr id="211" name="K   .--…"/>
          <p:cNvSpPr txBox="1"/>
          <p:nvPr/>
        </p:nvSpPr>
        <p:spPr>
          <a:xfrm>
            <a:off x="7015480" y="6783984"/>
            <a:ext cx="1830934" cy="6701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CE7D20"/>
                </a:solidFill>
              </a:defRPr>
            </a:pPr>
            <a:r>
              <a:t>K   .--</a:t>
            </a:r>
          </a:p>
          <a:p>
            <a:pPr>
              <a:defRPr>
                <a:solidFill>
                  <a:srgbClr val="CE7D20"/>
                </a:solidFill>
              </a:defRPr>
            </a:pPr>
            <a:r>
              <a:t>L    -..</a:t>
            </a:r>
          </a:p>
          <a:p>
            <a:pPr>
              <a:defRPr>
                <a:solidFill>
                  <a:srgbClr val="CE7D20"/>
                </a:solidFill>
              </a:defRPr>
            </a:pPr>
            <a:r>
              <a:t>M   .-*</a:t>
            </a:r>
          </a:p>
          <a:p>
            <a:pPr>
              <a:defRPr>
                <a:solidFill>
                  <a:srgbClr val="CE7D20"/>
                </a:solidFill>
              </a:defRPr>
            </a:pPr>
            <a:r>
              <a:t>N    **.</a:t>
            </a:r>
          </a:p>
          <a:p>
            <a:pPr>
              <a:defRPr>
                <a:solidFill>
                  <a:srgbClr val="CE7D20"/>
                </a:solidFill>
              </a:defRPr>
            </a:pPr>
            <a:r>
              <a:t>O    .*.</a:t>
            </a:r>
          </a:p>
        </p:txBody>
      </p:sp>
      <p:sp>
        <p:nvSpPr>
          <p:cNvPr id="212" name="P    -.*…"/>
          <p:cNvSpPr txBox="1"/>
          <p:nvPr/>
        </p:nvSpPr>
        <p:spPr>
          <a:xfrm>
            <a:off x="10561792" y="6783984"/>
            <a:ext cx="1808379" cy="6701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CE7D20"/>
                </a:solidFill>
              </a:defRPr>
            </a:pPr>
            <a:r>
              <a:t>P    -.*</a:t>
            </a:r>
          </a:p>
          <a:p>
            <a:pPr>
              <a:defRPr>
                <a:solidFill>
                  <a:srgbClr val="CE7D20"/>
                </a:solidFill>
              </a:defRPr>
            </a:pPr>
            <a:r>
              <a:t>Q   *--</a:t>
            </a:r>
          </a:p>
          <a:p>
            <a:pPr>
              <a:defRPr>
                <a:solidFill>
                  <a:srgbClr val="CE7D20"/>
                </a:solidFill>
              </a:defRPr>
            </a:pPr>
            <a:r>
              <a:t>R   **-</a:t>
            </a:r>
          </a:p>
          <a:p>
            <a:pPr>
              <a:defRPr>
                <a:solidFill>
                  <a:srgbClr val="CE7D20"/>
                </a:solidFill>
              </a:defRPr>
            </a:pPr>
            <a:r>
              <a:t>S   .</a:t>
            </a:r>
          </a:p>
          <a:p>
            <a:pPr>
              <a:defRPr>
                <a:solidFill>
                  <a:srgbClr val="CE7D20"/>
                </a:solidFill>
              </a:defRPr>
            </a:pPr>
            <a:r>
              <a:t>T   ..*</a:t>
            </a:r>
          </a:p>
        </p:txBody>
      </p:sp>
      <p:sp>
        <p:nvSpPr>
          <p:cNvPr id="213" name="U   .*-…"/>
          <p:cNvSpPr txBox="1"/>
          <p:nvPr/>
        </p:nvSpPr>
        <p:spPr>
          <a:xfrm>
            <a:off x="13859611" y="6783984"/>
            <a:ext cx="1808379" cy="6701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CE7D20"/>
                </a:solidFill>
              </a:defRPr>
            </a:pPr>
            <a:r>
              <a:t>U   .*-</a:t>
            </a:r>
          </a:p>
          <a:p>
            <a:pPr>
              <a:defRPr>
                <a:solidFill>
                  <a:srgbClr val="CE7D20"/>
                </a:solidFill>
              </a:defRPr>
            </a:pPr>
            <a:r>
              <a:t>V    -.-</a:t>
            </a:r>
          </a:p>
          <a:p>
            <a:pPr>
              <a:defRPr>
                <a:solidFill>
                  <a:srgbClr val="CE7D20"/>
                </a:solidFill>
              </a:defRPr>
            </a:pPr>
            <a:r>
              <a:t>W   *-.</a:t>
            </a:r>
          </a:p>
          <a:p>
            <a:pPr>
              <a:defRPr>
                <a:solidFill>
                  <a:srgbClr val="CE7D20"/>
                </a:solidFill>
              </a:defRPr>
            </a:pPr>
            <a:r>
              <a:t>X   -*-</a:t>
            </a:r>
          </a:p>
          <a:p>
            <a:pPr>
              <a:defRPr>
                <a:solidFill>
                  <a:srgbClr val="CE7D20"/>
                </a:solidFill>
              </a:defRPr>
            </a:pPr>
            <a:r>
              <a:t>Y   .-.</a:t>
            </a:r>
          </a:p>
        </p:txBody>
      </p:sp>
      <p:sp>
        <p:nvSpPr>
          <p:cNvPr id="214" name="Z   --*"/>
          <p:cNvSpPr txBox="1"/>
          <p:nvPr/>
        </p:nvSpPr>
        <p:spPr>
          <a:xfrm>
            <a:off x="16736415" y="9730384"/>
            <a:ext cx="1684021"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CE7D20"/>
                </a:solidFill>
              </a:defRPr>
            </a:lvl1pPr>
          </a:lstStyle>
          <a:p>
            <a:r>
              <a:t>Z   --*</a:t>
            </a:r>
          </a:p>
        </p:txBody>
      </p:sp>
      <p:sp>
        <p:nvSpPr>
          <p:cNvPr id="215" name="0  ---…"/>
          <p:cNvSpPr txBox="1"/>
          <p:nvPr/>
        </p:nvSpPr>
        <p:spPr>
          <a:xfrm>
            <a:off x="19279463" y="6783984"/>
            <a:ext cx="1503579" cy="6701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CE7D20"/>
                </a:solidFill>
              </a:defRPr>
            </a:pPr>
            <a:r>
              <a:t>0  ---</a:t>
            </a:r>
          </a:p>
          <a:p>
            <a:pPr>
              <a:defRPr>
                <a:solidFill>
                  <a:srgbClr val="CE7D20"/>
                </a:solidFill>
              </a:defRPr>
            </a:pPr>
            <a:r>
              <a:t>1 #..</a:t>
            </a:r>
          </a:p>
          <a:p>
            <a:pPr>
              <a:defRPr>
                <a:solidFill>
                  <a:srgbClr val="CE7D20"/>
                </a:solidFill>
              </a:defRPr>
            </a:pPr>
            <a:r>
              <a:t>2 #.*</a:t>
            </a:r>
          </a:p>
          <a:p>
            <a:pPr>
              <a:defRPr>
                <a:solidFill>
                  <a:srgbClr val="CE7D20"/>
                </a:solidFill>
              </a:defRPr>
            </a:pPr>
            <a:r>
              <a:t>3 #*.</a:t>
            </a:r>
          </a:p>
          <a:p>
            <a:pPr>
              <a:defRPr>
                <a:solidFill>
                  <a:srgbClr val="CE7D20"/>
                </a:solidFill>
              </a:defRPr>
            </a:pPr>
            <a:r>
              <a:t>4 #**</a:t>
            </a:r>
          </a:p>
        </p:txBody>
      </p:sp>
      <p:sp>
        <p:nvSpPr>
          <p:cNvPr id="216" name="5 #--…"/>
          <p:cNvSpPr txBox="1"/>
          <p:nvPr/>
        </p:nvSpPr>
        <p:spPr>
          <a:xfrm>
            <a:off x="22269552" y="6783984"/>
            <a:ext cx="1435914" cy="6701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CE7D20"/>
                </a:solidFill>
              </a:defRPr>
            </a:pPr>
            <a:r>
              <a:t>5 #--</a:t>
            </a:r>
          </a:p>
          <a:p>
            <a:pPr>
              <a:defRPr>
                <a:solidFill>
                  <a:srgbClr val="CE7D20"/>
                </a:solidFill>
              </a:defRPr>
            </a:pPr>
            <a:r>
              <a:t>6 #-.</a:t>
            </a:r>
          </a:p>
          <a:p>
            <a:pPr>
              <a:defRPr>
                <a:solidFill>
                  <a:srgbClr val="CE7D20"/>
                </a:solidFill>
              </a:defRPr>
            </a:pPr>
            <a:r>
              <a:t>7 #.-</a:t>
            </a:r>
          </a:p>
          <a:p>
            <a:pPr>
              <a:defRPr>
                <a:solidFill>
                  <a:srgbClr val="CE7D20"/>
                </a:solidFill>
              </a:defRPr>
            </a:pPr>
            <a:r>
              <a:t>8 #*-</a:t>
            </a:r>
          </a:p>
          <a:p>
            <a:pPr>
              <a:defRPr>
                <a:solidFill>
                  <a:srgbClr val="CE7D20"/>
                </a:solidFill>
              </a:defRPr>
            </a:pPr>
            <a:r>
              <a:t>9 #-*</a:t>
            </a:r>
          </a:p>
        </p:txBody>
      </p:sp>
      <p:sp>
        <p:nvSpPr>
          <p:cNvPr id="217" name="Dash Code operates with two buttons: pressing the left button gives “.” (dot), holding it gives “–” (dash) pressing the right button gives “*”, and holding it gives “#”. To create a space between words, both buttons are pressed simultaneously."/>
          <p:cNvSpPr txBox="1"/>
          <p:nvPr/>
        </p:nvSpPr>
        <p:spPr>
          <a:xfrm>
            <a:off x="347390" y="4026992"/>
            <a:ext cx="23235246"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spcBef>
                <a:spcPts val="0"/>
              </a:spcBef>
              <a:defRPr sz="4000">
                <a:solidFill>
                  <a:srgbClr val="EF9124"/>
                </a:solidFill>
                <a:latin typeface="Times Roman"/>
                <a:ea typeface="Times Roman"/>
                <a:cs typeface="Times Roman"/>
                <a:sym typeface="Times Roman"/>
              </a:defRPr>
            </a:lvl1pPr>
          </a:lstStyle>
          <a:p>
            <a:r>
              <a:t>Dash Code operates with two buttons: pressing the left button gives “.” (dot), holding it gives “–” (dash) pressing the right button gives “*”, and holding it gives “#”. To create a space between words, both buttons are pressed simultaneously.</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19" name="ChatGPT Image Sep 9, 2025 at 04_42_53 PM.png" descr="ChatGPT Image Sep 9, 2025 at 04_42_53 PM.png"/>
          <p:cNvPicPr>
            <a:picLocks noChangeAspect="1"/>
          </p:cNvPicPr>
          <p:nvPr/>
        </p:nvPicPr>
        <p:blipFill>
          <a:blip r:embed="rId3">
            <a:extLst/>
          </a:blip>
          <a:srcRect t="1564" b="7218"/>
          <a:stretch>
            <a:fillRect/>
          </a:stretch>
        </p:blipFill>
        <p:spPr>
          <a:xfrm>
            <a:off x="1037020" y="115285"/>
            <a:ext cx="20909531" cy="127154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3" name="Slide Number"/>
          <p:cNvSpPr txBox="1">
            <a:spLocks noGrp="1"/>
          </p:cNvSpPr>
          <p:nvPr>
            <p:ph type="sldNum" sz="quarter" idx="4294967295"/>
          </p:nvPr>
        </p:nvSpPr>
        <p:spPr>
          <a:xfrm>
            <a:off x="12050115" y="13243115"/>
            <a:ext cx="283770" cy="4610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54" name="PROBLEM  STATEMENT"/>
          <p:cNvSpPr txBox="1"/>
          <p:nvPr/>
        </p:nvSpPr>
        <p:spPr>
          <a:xfrm>
            <a:off x="219005" y="92305"/>
            <a:ext cx="15550146"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9000">
                <a:solidFill>
                  <a:srgbClr val="D87230"/>
                </a:solidFill>
                <a:latin typeface="Arial Rounded MT Bold"/>
                <a:ea typeface="Arial Rounded MT Bold"/>
                <a:cs typeface="Arial Rounded MT Bold"/>
                <a:sym typeface="Arial Rounded MT Bold"/>
              </a:defRPr>
            </a:lvl1pPr>
          </a:lstStyle>
          <a:p>
            <a:r>
              <a:rPr dirty="0"/>
              <a:t>PROBLEM  STATEMENT</a:t>
            </a:r>
          </a:p>
        </p:txBody>
      </p:sp>
      <p:sp>
        <p:nvSpPr>
          <p:cNvPr id="155" name="Line"/>
          <p:cNvSpPr/>
          <p:nvPr/>
        </p:nvSpPr>
        <p:spPr>
          <a:xfrm>
            <a:off x="347805" y="1641294"/>
            <a:ext cx="13287317" cy="1"/>
          </a:xfrm>
          <a:prstGeom prst="line">
            <a:avLst/>
          </a:prstGeom>
          <a:ln w="114300">
            <a:solidFill>
              <a:srgbClr val="D87230"/>
            </a:solidFill>
            <a:miter lim="400000"/>
          </a:ln>
        </p:spPr>
        <p:txBody>
          <a:bodyPr lIns="50800" tIns="50800" rIns="50800" bIns="50800" anchor="ctr"/>
          <a:lstStyle/>
          <a:p>
            <a:endParaRPr/>
          </a:p>
        </p:txBody>
      </p:sp>
      <p:sp>
        <p:nvSpPr>
          <p:cNvPr id="156" name="Modern military operations often require silent  and reliable communication between soldiers in the field."/>
          <p:cNvSpPr txBox="1"/>
          <p:nvPr/>
        </p:nvSpPr>
        <p:spPr>
          <a:xfrm>
            <a:off x="347805" y="2241178"/>
            <a:ext cx="12823768"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42395" indent="-542395" defTabSz="457200">
              <a:spcBef>
                <a:spcPts val="0"/>
              </a:spcBef>
              <a:buSzPct val="125000"/>
              <a:buChar char="•"/>
              <a:defRPr sz="4100" b="1">
                <a:solidFill>
                  <a:srgbClr val="D87230"/>
                </a:solidFill>
                <a:latin typeface="Times Roman"/>
                <a:ea typeface="Times Roman"/>
                <a:cs typeface="Times Roman"/>
                <a:sym typeface="Times Roman"/>
              </a:defRPr>
            </a:pPr>
            <a:r>
              <a:rPr b="0" dirty="0"/>
              <a:t>Modern military operations often require </a:t>
            </a:r>
            <a:r>
              <a:rPr dirty="0"/>
              <a:t>silent  and reliable communication</a:t>
            </a:r>
            <a:r>
              <a:rPr b="0" dirty="0"/>
              <a:t> between soldiers in the field.</a:t>
            </a:r>
          </a:p>
        </p:txBody>
      </p:sp>
      <p:sp>
        <p:nvSpPr>
          <p:cNvPr id="157" name="Voice communication risks detection of location during   many situations where the soldier is hiding  during a mission ."/>
          <p:cNvSpPr txBox="1"/>
          <p:nvPr/>
        </p:nvSpPr>
        <p:spPr>
          <a:xfrm>
            <a:off x="272300" y="6825254"/>
            <a:ext cx="12974779" cy="196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defTabSz="457200">
              <a:spcBef>
                <a:spcPts val="1200"/>
              </a:spcBef>
              <a:buSzPct val="125000"/>
              <a:buFont typeface="Times Roman"/>
              <a:buChar char="•"/>
              <a:defRPr sz="4100">
                <a:solidFill>
                  <a:srgbClr val="D87230"/>
                </a:solidFill>
                <a:latin typeface="Times Roman"/>
                <a:ea typeface="Times Roman"/>
                <a:cs typeface="Times Roman"/>
                <a:sym typeface="Times Roman"/>
              </a:defRPr>
            </a:pPr>
            <a:r>
              <a:t>    </a:t>
            </a:r>
            <a:r>
              <a:rPr b="1"/>
              <a:t>Voice communication</a:t>
            </a:r>
            <a:r>
              <a:t> risks detection of location during   many situations where the soldier is hiding  during a mission .</a:t>
            </a:r>
          </a:p>
        </p:txBody>
      </p:sp>
      <p:sp>
        <p:nvSpPr>
          <p:cNvPr id="158" name="Hand signals are limited in range and visibility, especially in low-light or high-stress environments."/>
          <p:cNvSpPr txBox="1"/>
          <p:nvPr/>
        </p:nvSpPr>
        <p:spPr>
          <a:xfrm>
            <a:off x="219005" y="9393638"/>
            <a:ext cx="13501826"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42395" indent="-542395" defTabSz="457200">
              <a:spcBef>
                <a:spcPts val="1200"/>
              </a:spcBef>
              <a:buSzPct val="125000"/>
              <a:buChar char="•"/>
              <a:defRPr sz="4100">
                <a:solidFill>
                  <a:srgbClr val="D87230"/>
                </a:solidFill>
                <a:latin typeface="Times Roman"/>
                <a:ea typeface="Times Roman"/>
                <a:cs typeface="Times Roman"/>
                <a:sym typeface="Times Roman"/>
              </a:defRPr>
            </a:pPr>
            <a:r>
              <a:t> </a:t>
            </a:r>
            <a:r>
              <a:rPr b="1"/>
              <a:t>Hand signals</a:t>
            </a:r>
            <a:r>
              <a:t> are limited in range and visibility, especially in low-light or high-stress environments.</a:t>
            </a:r>
          </a:p>
        </p:txBody>
      </p:sp>
      <p:sp>
        <p:nvSpPr>
          <p:cNvPr id="159" name="During intense battlefield situations filled with gunfire, explosions, and chaos, normal voice communication becomes impossible, making it hard for soldiers to coordinate effectively."/>
          <p:cNvSpPr txBox="1"/>
          <p:nvPr/>
        </p:nvSpPr>
        <p:spPr>
          <a:xfrm>
            <a:off x="182106" y="11034359"/>
            <a:ext cx="13575624" cy="259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95312" indent="-595312" defTabSz="457200">
              <a:spcBef>
                <a:spcPts val="0"/>
              </a:spcBef>
              <a:buSzPct val="125000"/>
              <a:buChar char="•"/>
              <a:defRPr sz="4100">
                <a:solidFill>
                  <a:srgbClr val="D87230"/>
                </a:solidFill>
                <a:latin typeface="Times Roman"/>
                <a:ea typeface="Times Roman"/>
                <a:cs typeface="Times Roman"/>
                <a:sym typeface="Times Roman"/>
              </a:defRPr>
            </a:pPr>
            <a:r>
              <a:t>During intense </a:t>
            </a:r>
            <a:r>
              <a:rPr b="1"/>
              <a:t>battlefield situations filled with gunfire, explosions, and chaos</a:t>
            </a:r>
            <a:r>
              <a:t>, normal voice communication becomes impossible, making it hard for soldiers to coordinate effectively.</a:t>
            </a:r>
          </a:p>
        </p:txBody>
      </p:sp>
      <p:sp>
        <p:nvSpPr>
          <p:cNvPr id="160" name="Rectangle"/>
          <p:cNvSpPr/>
          <p:nvPr/>
        </p:nvSpPr>
        <p:spPr>
          <a:xfrm>
            <a:off x="13911592" y="424622"/>
            <a:ext cx="10479613" cy="13307914"/>
          </a:xfrm>
          <a:prstGeom prst="rect">
            <a:avLst/>
          </a:prstGeom>
          <a:blipFill>
            <a:blip r:embed="rId3"/>
            <a:stretch>
              <a:fillRect/>
            </a:stretch>
          </a:blip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161" name="Soldiers often face situations where noise discipline is critical, but still need to convey urgent tactical informations."/>
          <p:cNvSpPr txBox="1"/>
          <p:nvPr/>
        </p:nvSpPr>
        <p:spPr>
          <a:xfrm>
            <a:off x="317223" y="4256870"/>
            <a:ext cx="12884932" cy="196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42395" indent="-542395" defTabSz="457200">
              <a:spcBef>
                <a:spcPts val="0"/>
              </a:spcBef>
              <a:buSzPct val="125000"/>
              <a:buChar char="•"/>
              <a:defRPr sz="4100">
                <a:solidFill>
                  <a:srgbClr val="D87230"/>
                </a:solidFill>
                <a:latin typeface="Times Roman"/>
                <a:ea typeface="Times Roman"/>
                <a:cs typeface="Times Roman"/>
                <a:sym typeface="Times Roman"/>
              </a:defRPr>
            </a:pPr>
            <a:r>
              <a:rPr dirty="0"/>
              <a:t> Soldiers often face situations where </a:t>
            </a:r>
            <a:r>
              <a:rPr b="1" dirty="0"/>
              <a:t>noise discipline</a:t>
            </a:r>
            <a:r>
              <a:rPr dirty="0"/>
              <a:t> is critical, but still need to convey urgent tactical </a:t>
            </a:r>
            <a:r>
              <a:rPr dirty="0" err="1"/>
              <a:t>informations</a:t>
            </a:r>
            <a:r>
              <a:rPr dirty="0"/>
              <a:t>.</a:t>
            </a:r>
          </a:p>
        </p:txBody>
      </p:sp>
    </p:spTree>
  </p:cSld>
  <p:clrMapOvr>
    <a:masterClrMapping/>
  </p:clrMapOvr>
  <mc:AlternateContent xmlns:mc="http://schemas.openxmlformats.org/markup-compatibility/2006" xmlns:p14="http://schemas.microsoft.com/office/powerpoint/2010/main">
    <mc:Choice Requires="p14">
      <p:transition spd="slow">
        <p:cover/>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type="lt">
                                    <p:tmAbs val="0"/>
                                  </p:iterate>
                                  <p:childTnLst>
                                    <p:set>
                                      <p:cBhvr>
                                        <p:cTn id="6" fill="hold"/>
                                        <p:tgtEl>
                                          <p:spTgt spid="160"/>
                                        </p:tgtEl>
                                        <p:attrNameLst>
                                          <p:attrName>style.visibility</p:attrName>
                                        </p:attrNameLst>
                                      </p:cBhvr>
                                      <p:to>
                                        <p:strVal val="visible"/>
                                      </p:to>
                                    </p:set>
                                    <p:anim calcmode="lin" valueType="num">
                                      <p:cBhvr>
                                        <p:cTn id="7" dur="400" fill="hold"/>
                                        <p:tgtEl>
                                          <p:spTgt spid="160"/>
                                        </p:tgtEl>
                                        <p:attrNameLst>
                                          <p:attrName>ppt_x</p:attrName>
                                        </p:attrNameLst>
                                      </p:cBhvr>
                                      <p:tavLst>
                                        <p:tav tm="0">
                                          <p:val>
                                            <p:strVal val="0-#ppt_w/2"/>
                                          </p:val>
                                        </p:tav>
                                        <p:tav tm="100000">
                                          <p:val>
                                            <p:strVal val="#ppt_x"/>
                                          </p:val>
                                        </p:tav>
                                      </p:tavLst>
                                    </p:anim>
                                    <p:anim calcmode="lin" valueType="num">
                                      <p:cBhvr>
                                        <p:cTn id="8" dur="400" fill="hold"/>
                                        <p:tgtEl>
                                          <p:spTgt spid="160"/>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8" fill="hold" grpId="2" nodeType="afterEffect">
                                  <p:stCondLst>
                                    <p:cond delay="0"/>
                                  </p:stCondLst>
                                  <p:iterate type="lt">
                                    <p:tmAbs val="0"/>
                                  </p:iterate>
                                  <p:childTnLst>
                                    <p:set>
                                      <p:cBhvr>
                                        <p:cTn id="11" fill="hold"/>
                                        <p:tgtEl>
                                          <p:spTgt spid="154"/>
                                        </p:tgtEl>
                                        <p:attrNameLst>
                                          <p:attrName>style.visibility</p:attrName>
                                        </p:attrNameLst>
                                      </p:cBhvr>
                                      <p:to>
                                        <p:strVal val="visible"/>
                                      </p:to>
                                    </p:set>
                                    <p:anim calcmode="lin" valueType="num">
                                      <p:cBhvr>
                                        <p:cTn id="12" dur="400" fill="hold"/>
                                        <p:tgtEl>
                                          <p:spTgt spid="154"/>
                                        </p:tgtEl>
                                        <p:attrNameLst>
                                          <p:attrName>ppt_x</p:attrName>
                                        </p:attrNameLst>
                                      </p:cBhvr>
                                      <p:tavLst>
                                        <p:tav tm="0">
                                          <p:val>
                                            <p:strVal val="0-#ppt_w/2"/>
                                          </p:val>
                                        </p:tav>
                                        <p:tav tm="100000">
                                          <p:val>
                                            <p:strVal val="#ppt_x"/>
                                          </p:val>
                                        </p:tav>
                                      </p:tavLst>
                                    </p:anim>
                                    <p:anim calcmode="lin" valueType="num">
                                      <p:cBhvr>
                                        <p:cTn id="13" dur="400" fill="hold"/>
                                        <p:tgtEl>
                                          <p:spTgt spid="154"/>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 presetClass="entr" presetSubtype="8" fill="hold" grpId="3" nodeType="afterEffect">
                                  <p:stCondLst>
                                    <p:cond delay="0"/>
                                  </p:stCondLst>
                                  <p:iterate type="lt">
                                    <p:tmAbs val="0"/>
                                  </p:iterate>
                                  <p:childTnLst>
                                    <p:set>
                                      <p:cBhvr>
                                        <p:cTn id="16" fill="hold"/>
                                        <p:tgtEl>
                                          <p:spTgt spid="155"/>
                                        </p:tgtEl>
                                        <p:attrNameLst>
                                          <p:attrName>style.visibility</p:attrName>
                                        </p:attrNameLst>
                                      </p:cBhvr>
                                      <p:to>
                                        <p:strVal val="visible"/>
                                      </p:to>
                                    </p:set>
                                    <p:anim calcmode="lin" valueType="num">
                                      <p:cBhvr>
                                        <p:cTn id="17" dur="400" fill="hold"/>
                                        <p:tgtEl>
                                          <p:spTgt spid="155"/>
                                        </p:tgtEl>
                                        <p:attrNameLst>
                                          <p:attrName>ppt_x</p:attrName>
                                        </p:attrNameLst>
                                      </p:cBhvr>
                                      <p:tavLst>
                                        <p:tav tm="0">
                                          <p:val>
                                            <p:strVal val="0-#ppt_w/2"/>
                                          </p:val>
                                        </p:tav>
                                        <p:tav tm="100000">
                                          <p:val>
                                            <p:strVal val="#ppt_x"/>
                                          </p:val>
                                        </p:tav>
                                      </p:tavLst>
                                    </p:anim>
                                    <p:anim calcmode="lin" valueType="num">
                                      <p:cBhvr>
                                        <p:cTn id="18" dur="400" fill="hold"/>
                                        <p:tgtEl>
                                          <p:spTgt spid="155"/>
                                        </p:tgtEl>
                                        <p:attrNameLst>
                                          <p:attrName>ppt_y</p:attrName>
                                        </p:attrNameLst>
                                      </p:cBhvr>
                                      <p:tavLst>
                                        <p:tav tm="0">
                                          <p:val>
                                            <p:strVal val="#ppt_y"/>
                                          </p:val>
                                        </p:tav>
                                        <p:tav tm="100000">
                                          <p:val>
                                            <p:strVal val="#ppt_y"/>
                                          </p:val>
                                        </p:tav>
                                      </p:tavLst>
                                    </p:anim>
                                  </p:childTnLst>
                                </p:cTn>
                              </p:par>
                            </p:childTnLst>
                          </p:cTn>
                        </p:par>
                        <p:par>
                          <p:cTn id="19" fill="hold">
                            <p:stCondLst>
                              <p:cond delay="1200"/>
                            </p:stCondLst>
                            <p:childTnLst>
                              <p:par>
                                <p:cTn id="20" presetID="2" presetClass="entr" presetSubtype="8" fill="hold" grpId="4" nodeType="afterEffect">
                                  <p:stCondLst>
                                    <p:cond delay="0"/>
                                  </p:stCondLst>
                                  <p:iterate type="lt">
                                    <p:tmAbs val="0"/>
                                  </p:iterate>
                                  <p:childTnLst>
                                    <p:set>
                                      <p:cBhvr>
                                        <p:cTn id="21" fill="hold"/>
                                        <p:tgtEl>
                                          <p:spTgt spid="156"/>
                                        </p:tgtEl>
                                        <p:attrNameLst>
                                          <p:attrName>style.visibility</p:attrName>
                                        </p:attrNameLst>
                                      </p:cBhvr>
                                      <p:to>
                                        <p:strVal val="visible"/>
                                      </p:to>
                                    </p:set>
                                    <p:anim calcmode="lin" valueType="num">
                                      <p:cBhvr>
                                        <p:cTn id="22" dur="400" fill="hold"/>
                                        <p:tgtEl>
                                          <p:spTgt spid="156"/>
                                        </p:tgtEl>
                                        <p:attrNameLst>
                                          <p:attrName>ppt_x</p:attrName>
                                        </p:attrNameLst>
                                      </p:cBhvr>
                                      <p:tavLst>
                                        <p:tav tm="0">
                                          <p:val>
                                            <p:strVal val="0-#ppt_w/2"/>
                                          </p:val>
                                        </p:tav>
                                        <p:tav tm="100000">
                                          <p:val>
                                            <p:strVal val="#ppt_x"/>
                                          </p:val>
                                        </p:tav>
                                      </p:tavLst>
                                    </p:anim>
                                    <p:anim calcmode="lin" valueType="num">
                                      <p:cBhvr>
                                        <p:cTn id="23" dur="400" fill="hold"/>
                                        <p:tgtEl>
                                          <p:spTgt spid="156"/>
                                        </p:tgtEl>
                                        <p:attrNameLst>
                                          <p:attrName>ppt_y</p:attrName>
                                        </p:attrNameLst>
                                      </p:cBhvr>
                                      <p:tavLst>
                                        <p:tav tm="0">
                                          <p:val>
                                            <p:strVal val="#ppt_y"/>
                                          </p:val>
                                        </p:tav>
                                        <p:tav tm="100000">
                                          <p:val>
                                            <p:strVal val="#ppt_y"/>
                                          </p:val>
                                        </p:tav>
                                      </p:tavLst>
                                    </p:anim>
                                  </p:childTnLst>
                                </p:cTn>
                              </p:par>
                            </p:childTnLst>
                          </p:cTn>
                        </p:par>
                        <p:par>
                          <p:cTn id="24" fill="hold">
                            <p:stCondLst>
                              <p:cond delay="1600"/>
                            </p:stCondLst>
                            <p:childTnLst>
                              <p:par>
                                <p:cTn id="25" presetID="2" presetClass="entr" presetSubtype="8" fill="hold" grpId="5" nodeType="afterEffect">
                                  <p:stCondLst>
                                    <p:cond delay="0"/>
                                  </p:stCondLst>
                                  <p:iterate type="lt">
                                    <p:tmAbs val="0"/>
                                  </p:iterate>
                                  <p:childTnLst>
                                    <p:set>
                                      <p:cBhvr>
                                        <p:cTn id="26" fill="hold"/>
                                        <p:tgtEl>
                                          <p:spTgt spid="161"/>
                                        </p:tgtEl>
                                        <p:attrNameLst>
                                          <p:attrName>style.visibility</p:attrName>
                                        </p:attrNameLst>
                                      </p:cBhvr>
                                      <p:to>
                                        <p:strVal val="visible"/>
                                      </p:to>
                                    </p:set>
                                    <p:anim calcmode="lin" valueType="num">
                                      <p:cBhvr>
                                        <p:cTn id="27" dur="400" fill="hold"/>
                                        <p:tgtEl>
                                          <p:spTgt spid="161"/>
                                        </p:tgtEl>
                                        <p:attrNameLst>
                                          <p:attrName>ppt_x</p:attrName>
                                        </p:attrNameLst>
                                      </p:cBhvr>
                                      <p:tavLst>
                                        <p:tav tm="0">
                                          <p:val>
                                            <p:strVal val="0-#ppt_w/2"/>
                                          </p:val>
                                        </p:tav>
                                        <p:tav tm="100000">
                                          <p:val>
                                            <p:strVal val="#ppt_x"/>
                                          </p:val>
                                        </p:tav>
                                      </p:tavLst>
                                    </p:anim>
                                    <p:anim calcmode="lin" valueType="num">
                                      <p:cBhvr>
                                        <p:cTn id="28" dur="400" fill="hold"/>
                                        <p:tgtEl>
                                          <p:spTgt spid="161"/>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8" fill="hold" grpId="6" nodeType="afterEffect">
                                  <p:stCondLst>
                                    <p:cond delay="0"/>
                                  </p:stCondLst>
                                  <p:iterate type="lt">
                                    <p:tmAbs val="0"/>
                                  </p:iterate>
                                  <p:childTnLst>
                                    <p:set>
                                      <p:cBhvr>
                                        <p:cTn id="31" fill="hold"/>
                                        <p:tgtEl>
                                          <p:spTgt spid="157"/>
                                        </p:tgtEl>
                                        <p:attrNameLst>
                                          <p:attrName>style.visibility</p:attrName>
                                        </p:attrNameLst>
                                      </p:cBhvr>
                                      <p:to>
                                        <p:strVal val="visible"/>
                                      </p:to>
                                    </p:set>
                                    <p:anim calcmode="lin" valueType="num">
                                      <p:cBhvr>
                                        <p:cTn id="32" dur="400" fill="hold"/>
                                        <p:tgtEl>
                                          <p:spTgt spid="157"/>
                                        </p:tgtEl>
                                        <p:attrNameLst>
                                          <p:attrName>ppt_x</p:attrName>
                                        </p:attrNameLst>
                                      </p:cBhvr>
                                      <p:tavLst>
                                        <p:tav tm="0">
                                          <p:val>
                                            <p:strVal val="0-#ppt_w/2"/>
                                          </p:val>
                                        </p:tav>
                                        <p:tav tm="100000">
                                          <p:val>
                                            <p:strVal val="#ppt_x"/>
                                          </p:val>
                                        </p:tav>
                                      </p:tavLst>
                                    </p:anim>
                                    <p:anim calcmode="lin" valueType="num">
                                      <p:cBhvr>
                                        <p:cTn id="33" dur="400" fill="hold"/>
                                        <p:tgtEl>
                                          <p:spTgt spid="157"/>
                                        </p:tgtEl>
                                        <p:attrNameLst>
                                          <p:attrName>ppt_y</p:attrName>
                                        </p:attrNameLst>
                                      </p:cBhvr>
                                      <p:tavLst>
                                        <p:tav tm="0">
                                          <p:val>
                                            <p:strVal val="#ppt_y"/>
                                          </p:val>
                                        </p:tav>
                                        <p:tav tm="100000">
                                          <p:val>
                                            <p:strVal val="#ppt_y"/>
                                          </p:val>
                                        </p:tav>
                                      </p:tavLst>
                                    </p:anim>
                                  </p:childTnLst>
                                </p:cTn>
                              </p:par>
                            </p:childTnLst>
                          </p:cTn>
                        </p:par>
                        <p:par>
                          <p:cTn id="34" fill="hold">
                            <p:stCondLst>
                              <p:cond delay="2400"/>
                            </p:stCondLst>
                            <p:childTnLst>
                              <p:par>
                                <p:cTn id="35" presetID="2" presetClass="entr" presetSubtype="8" fill="hold" grpId="7" nodeType="afterEffect">
                                  <p:stCondLst>
                                    <p:cond delay="0"/>
                                  </p:stCondLst>
                                  <p:iterate type="lt">
                                    <p:tmAbs val="0"/>
                                  </p:iterate>
                                  <p:childTnLst>
                                    <p:set>
                                      <p:cBhvr>
                                        <p:cTn id="36" fill="hold"/>
                                        <p:tgtEl>
                                          <p:spTgt spid="158"/>
                                        </p:tgtEl>
                                        <p:attrNameLst>
                                          <p:attrName>style.visibility</p:attrName>
                                        </p:attrNameLst>
                                      </p:cBhvr>
                                      <p:to>
                                        <p:strVal val="visible"/>
                                      </p:to>
                                    </p:set>
                                    <p:anim calcmode="lin" valueType="num">
                                      <p:cBhvr>
                                        <p:cTn id="37" dur="400" fill="hold"/>
                                        <p:tgtEl>
                                          <p:spTgt spid="158"/>
                                        </p:tgtEl>
                                        <p:attrNameLst>
                                          <p:attrName>ppt_x</p:attrName>
                                        </p:attrNameLst>
                                      </p:cBhvr>
                                      <p:tavLst>
                                        <p:tav tm="0">
                                          <p:val>
                                            <p:strVal val="0-#ppt_w/2"/>
                                          </p:val>
                                        </p:tav>
                                        <p:tav tm="100000">
                                          <p:val>
                                            <p:strVal val="#ppt_x"/>
                                          </p:val>
                                        </p:tav>
                                      </p:tavLst>
                                    </p:anim>
                                    <p:anim calcmode="lin" valueType="num">
                                      <p:cBhvr>
                                        <p:cTn id="38" dur="400" fill="hold"/>
                                        <p:tgtEl>
                                          <p:spTgt spid="158"/>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fill="hold" grpId="8" nodeType="afterEffect">
                                  <p:stCondLst>
                                    <p:cond delay="0"/>
                                  </p:stCondLst>
                                  <p:iterate type="lt">
                                    <p:tmAbs val="0"/>
                                  </p:iterate>
                                  <p:childTnLst>
                                    <p:set>
                                      <p:cBhvr>
                                        <p:cTn id="41" fill="hold"/>
                                        <p:tgtEl>
                                          <p:spTgt spid="159"/>
                                        </p:tgtEl>
                                        <p:attrNameLst>
                                          <p:attrName>style.visibility</p:attrName>
                                        </p:attrNameLst>
                                      </p:cBhvr>
                                      <p:to>
                                        <p:strVal val="visible"/>
                                      </p:to>
                                    </p:set>
                                    <p:anim calcmode="lin" valueType="num">
                                      <p:cBhvr>
                                        <p:cTn id="42" dur="400" fill="hold"/>
                                        <p:tgtEl>
                                          <p:spTgt spid="159"/>
                                        </p:tgtEl>
                                        <p:attrNameLst>
                                          <p:attrName>ppt_x</p:attrName>
                                        </p:attrNameLst>
                                      </p:cBhvr>
                                      <p:tavLst>
                                        <p:tav tm="0">
                                          <p:val>
                                            <p:strVal val="0-#ppt_w/2"/>
                                          </p:val>
                                        </p:tav>
                                        <p:tav tm="100000">
                                          <p:val>
                                            <p:strVal val="#ppt_x"/>
                                          </p:val>
                                        </p:tav>
                                      </p:tavLst>
                                    </p:anim>
                                    <p:anim calcmode="lin" valueType="num">
                                      <p:cBhvr>
                                        <p:cTn id="43" dur="400" fill="hold"/>
                                        <p:tgtEl>
                                          <p:spTgt spid="1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2" animBg="1" advAuto="0"/>
      <p:bldP spid="155" grpId="3" animBg="1" advAuto="0"/>
      <p:bldP spid="156" grpId="4" animBg="1" advAuto="0"/>
      <p:bldP spid="157" grpId="6" animBg="1" advAuto="0"/>
      <p:bldP spid="158" grpId="7" animBg="1" advAuto="0"/>
      <p:bldP spid="159" grpId="8" animBg="1" advAuto="0"/>
      <p:bldP spid="160" grpId="1" animBg="1" advAuto="0"/>
      <p:bldP spid="161" grpId="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 name="SilentLink"/>
          <p:cNvSpPr txBox="1"/>
          <p:nvPr/>
        </p:nvSpPr>
        <p:spPr>
          <a:xfrm>
            <a:off x="4435385" y="4439155"/>
            <a:ext cx="16521985" cy="4052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0" b="1">
                <a:solidFill>
                  <a:srgbClr val="C47C14"/>
                </a:solidFill>
                <a:latin typeface="Times New Roman"/>
                <a:ea typeface="Times New Roman"/>
                <a:cs typeface="Times New Roman"/>
                <a:sym typeface="Times New Roman"/>
              </a:defRPr>
            </a:lvl1pPr>
          </a:lstStyle>
          <a:p>
            <a:r>
              <a:t>SilentLink</a:t>
            </a:r>
          </a:p>
        </p:txBody>
      </p:sp>
      <p:sp>
        <p:nvSpPr>
          <p:cNvPr id="164" name="The language of silence in the battlefield."/>
          <p:cNvSpPr txBox="1"/>
          <p:nvPr/>
        </p:nvSpPr>
        <p:spPr>
          <a:xfrm>
            <a:off x="6317380" y="8120317"/>
            <a:ext cx="12757995" cy="977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6000">
                <a:solidFill>
                  <a:srgbClr val="FF8B52"/>
                </a:solidFill>
                <a:latin typeface="Baskerville"/>
                <a:ea typeface="Baskerville"/>
                <a:cs typeface="Baskerville"/>
                <a:sym typeface="Baskerville"/>
              </a:defRPr>
            </a:lvl1pPr>
          </a:lstStyle>
          <a:p>
            <a:r>
              <a:t>The language of silence in the battlefield.</a:t>
            </a:r>
          </a:p>
        </p:txBody>
      </p:sp>
    </p:spTree>
  </p:cSld>
  <p:clrMapOvr>
    <a:masterClrMapping/>
  </p:clrMapOvr>
  <mc:AlternateContent xmlns:mc="http://schemas.openxmlformats.org/markup-compatibility/2006" xmlns:p14="http://schemas.microsoft.com/office/powerpoint/2010/main">
    <mc:Choice Requires="p14">
      <p:transition spd="slow" p14:dur="15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63"/>
                                        </p:tgtEl>
                                        <p:attrNameLst>
                                          <p:attrName>style.visibility</p:attrName>
                                        </p:attrNameLst>
                                      </p:cBhvr>
                                      <p:to>
                                        <p:strVal val="visible"/>
                                      </p:to>
                                    </p:set>
                                    <p:anim calcmode="lin" valueType="num">
                                      <p:cBhvr>
                                        <p:cTn id="7" dur="750" fill="hold"/>
                                        <p:tgtEl>
                                          <p:spTgt spid="163"/>
                                        </p:tgtEl>
                                        <p:attrNameLst>
                                          <p:attrName>ppt_w</p:attrName>
                                        </p:attrNameLst>
                                      </p:cBhvr>
                                      <p:tavLst>
                                        <p:tav tm="0">
                                          <p:val>
                                            <p:fltVal val="0"/>
                                          </p:val>
                                        </p:tav>
                                        <p:tav tm="100000">
                                          <p:val>
                                            <p:strVal val="#ppt_w"/>
                                          </p:val>
                                        </p:tav>
                                      </p:tavLst>
                                    </p:anim>
                                    <p:anim calcmode="lin" valueType="num">
                                      <p:cBhvr>
                                        <p:cTn id="8" dur="750" fill="hold"/>
                                        <p:tgtEl>
                                          <p:spTgt spid="163"/>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p:tmAbs val="0"/>
                                  </p:iterate>
                                  <p:childTnLst>
                                    <p:set>
                                      <p:cBhvr>
                                        <p:cTn id="11" fill="hold"/>
                                        <p:tgtEl>
                                          <p:spTgt spid="164"/>
                                        </p:tgtEl>
                                        <p:attrNameLst>
                                          <p:attrName>style.visibility</p:attrName>
                                        </p:attrNameLst>
                                      </p:cBhvr>
                                      <p:to>
                                        <p:strVal val="visible"/>
                                      </p:to>
                                    </p:set>
                                    <p:anim calcmode="lin" valueType="num">
                                      <p:cBhvr>
                                        <p:cTn id="12" dur="750" fill="hold"/>
                                        <p:tgtEl>
                                          <p:spTgt spid="164"/>
                                        </p:tgtEl>
                                        <p:attrNameLst>
                                          <p:attrName>ppt_w</p:attrName>
                                        </p:attrNameLst>
                                      </p:cBhvr>
                                      <p:tavLst>
                                        <p:tav tm="0">
                                          <p:val>
                                            <p:fltVal val="0"/>
                                          </p:val>
                                        </p:tav>
                                        <p:tav tm="100000">
                                          <p:val>
                                            <p:strVal val="#ppt_w"/>
                                          </p:val>
                                        </p:tav>
                                      </p:tavLst>
                                    </p:anim>
                                    <p:anim calcmode="lin" valueType="num">
                                      <p:cBhvr>
                                        <p:cTn id="13" dur="750" fill="hold"/>
                                        <p:tgtEl>
                                          <p:spTgt spid="1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1" animBg="1" advAuto="0"/>
      <p:bldP spid="164"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lide Number"/>
          <p:cNvSpPr txBox="1">
            <a:spLocks noGrp="1"/>
          </p:cNvSpPr>
          <p:nvPr>
            <p:ph type="sldNum" sz="quarter" idx="4294967295"/>
          </p:nvPr>
        </p:nvSpPr>
        <p:spPr>
          <a:xfrm>
            <a:off x="12043765" y="13081000"/>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167" name="IMG_20250904_230327.jpg" descr="IMG_20250904_230327.jpg"/>
          <p:cNvPicPr>
            <a:picLocks noChangeAspect="1"/>
          </p:cNvPicPr>
          <p:nvPr/>
        </p:nvPicPr>
        <p:blipFill>
          <a:blip r:embed="rId3">
            <a:extLst/>
          </a:blip>
          <a:stretch>
            <a:fillRect/>
          </a:stretch>
        </p:blipFill>
        <p:spPr>
          <a:xfrm>
            <a:off x="437946" y="-7696"/>
            <a:ext cx="7238790" cy="14923731"/>
          </a:xfrm>
          <a:prstGeom prst="rect">
            <a:avLst/>
          </a:prstGeom>
          <a:ln w="12700">
            <a:miter lim="400000"/>
          </a:ln>
        </p:spPr>
      </p:pic>
      <p:sp>
        <p:nvSpPr>
          <p:cNvPr id="168" name="Rectangle"/>
          <p:cNvSpPr/>
          <p:nvPr/>
        </p:nvSpPr>
        <p:spPr>
          <a:xfrm>
            <a:off x="2448174" y="1843394"/>
            <a:ext cx="5255644" cy="1270001"/>
          </a:xfrm>
          <a:prstGeom prst="rect">
            <a:avLst/>
          </a:prstGeom>
          <a:solidFill>
            <a:srgbClr val="F83718"/>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174" name="Connection Line"/>
          <p:cNvSpPr/>
          <p:nvPr/>
        </p:nvSpPr>
        <p:spPr>
          <a:xfrm>
            <a:off x="4057340" y="3011730"/>
            <a:ext cx="2023638" cy="4442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817" y="12853"/>
                  <a:pt x="13617" y="20053"/>
                  <a:pt x="0" y="21600"/>
                </a:cubicBezTo>
              </a:path>
            </a:pathLst>
          </a:custGeom>
          <a:ln w="88900">
            <a:solidFill>
              <a:srgbClr val="EF0623"/>
            </a:solidFill>
            <a:miter lim="400000"/>
          </a:ln>
        </p:spPr>
        <p:txBody>
          <a:bodyPr/>
          <a:lstStyle/>
          <a:p>
            <a:endParaRPr/>
          </a:p>
        </p:txBody>
      </p:sp>
      <p:sp>
        <p:nvSpPr>
          <p:cNvPr id="170" name="Dash code  buttons"/>
          <p:cNvSpPr txBox="1"/>
          <p:nvPr/>
        </p:nvSpPr>
        <p:spPr>
          <a:xfrm>
            <a:off x="2448174" y="2111480"/>
            <a:ext cx="5255644" cy="733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200" b="1">
                <a:solidFill>
                  <a:srgbClr val="073207"/>
                </a:solidFill>
              </a:defRPr>
            </a:lvl1pPr>
          </a:lstStyle>
          <a:p>
            <a:r>
              <a:t>Dash code  buttons</a:t>
            </a:r>
          </a:p>
        </p:txBody>
      </p:sp>
      <p:sp>
        <p:nvSpPr>
          <p:cNvPr id="171" name="Product description"/>
          <p:cNvSpPr txBox="1"/>
          <p:nvPr/>
        </p:nvSpPr>
        <p:spPr>
          <a:xfrm>
            <a:off x="8216034" y="0"/>
            <a:ext cx="11702418"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200">
                <a:solidFill>
                  <a:srgbClr val="EA7C2D"/>
                </a:solidFill>
                <a:latin typeface="Arial Black"/>
                <a:ea typeface="Arial Black"/>
                <a:cs typeface="Arial Black"/>
                <a:sym typeface="Arial Black"/>
              </a:defRPr>
            </a:lvl1pPr>
          </a:lstStyle>
          <a:p>
            <a:r>
              <a:t>Product description </a:t>
            </a:r>
          </a:p>
        </p:txBody>
      </p:sp>
      <p:sp>
        <p:nvSpPr>
          <p:cNvPr id="172" name="Line"/>
          <p:cNvSpPr/>
          <p:nvPr/>
        </p:nvSpPr>
        <p:spPr>
          <a:xfrm>
            <a:off x="8258981" y="1422819"/>
            <a:ext cx="10036088" cy="1"/>
          </a:xfrm>
          <a:prstGeom prst="line">
            <a:avLst/>
          </a:prstGeom>
          <a:ln w="25400">
            <a:solidFill>
              <a:srgbClr val="EA7C2D"/>
            </a:solidFill>
            <a:miter lim="400000"/>
          </a:ln>
        </p:spPr>
        <p:txBody>
          <a:bodyPr lIns="50800" tIns="50800" rIns="50800" bIns="50800" anchor="ctr"/>
          <a:lstStyle/>
          <a:p>
            <a:endParaRPr/>
          </a:p>
        </p:txBody>
      </p:sp>
      <p:sp>
        <p:nvSpPr>
          <p:cNvPr id="173" name="SilentLink is an innovative noiseless communication system designed for military stealth operations where strict noise discipline is essential. It allows soldiers to exchange information silently and securely using a Dash-code input button seamlessly int"/>
          <p:cNvSpPr txBox="1"/>
          <p:nvPr/>
        </p:nvSpPr>
        <p:spPr>
          <a:xfrm>
            <a:off x="8216034" y="2349305"/>
            <a:ext cx="16167966" cy="10997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defTabSz="457200">
              <a:spcBef>
                <a:spcPts val="0"/>
              </a:spcBef>
              <a:defRPr sz="5500">
                <a:solidFill>
                  <a:srgbClr val="E97C2D"/>
                </a:solidFill>
                <a:latin typeface="Times Roman"/>
                <a:ea typeface="Times Roman"/>
                <a:cs typeface="Times Roman"/>
                <a:sym typeface="Times Roman"/>
              </a:defRPr>
            </a:pPr>
            <a:r>
              <a:rPr dirty="0" err="1"/>
              <a:t>SilentLink</a:t>
            </a:r>
            <a:r>
              <a:rPr dirty="0"/>
              <a:t> is an innovative noiseless communication system designed for military stealth operations where strict noise discipline is essential. It allows soldiers to exchange information silently and securely using a Dash-code input button seamlessly integrated into their equipment.</a:t>
            </a:r>
            <a:endParaRPr sz="5400" dirty="0">
              <a:solidFill>
                <a:srgbClr val="EA7C2D"/>
              </a:solidFill>
            </a:endParaRPr>
          </a:p>
          <a:p>
            <a:pPr defTabSz="457200">
              <a:spcBef>
                <a:spcPts val="0"/>
              </a:spcBef>
              <a:defRPr sz="1200">
                <a:latin typeface="Times Roman"/>
                <a:ea typeface="Times Roman"/>
                <a:cs typeface="Times Roman"/>
                <a:sym typeface="Times Roman"/>
              </a:defRPr>
            </a:pPr>
            <a:endParaRPr sz="5400" dirty="0">
              <a:solidFill>
                <a:srgbClr val="EA7C2D"/>
              </a:solidFill>
            </a:endParaRPr>
          </a:p>
          <a:p>
            <a:pPr defTabSz="457200">
              <a:spcBef>
                <a:spcPts val="0"/>
              </a:spcBef>
              <a:defRPr sz="1200">
                <a:latin typeface="Times Roman"/>
                <a:ea typeface="Times Roman"/>
                <a:cs typeface="Times Roman"/>
                <a:sym typeface="Times Roman"/>
              </a:defRPr>
            </a:pPr>
            <a:r>
              <a:rPr sz="5400" dirty="0">
                <a:solidFill>
                  <a:srgbClr val="EA7C2D"/>
                </a:solidFill>
              </a:rPr>
              <a:t>The system converts Dash-code messages into plain text and instantly transfers them to teammates’ wristband displays for quick communication. At the same time, all exchanges between team members are mirrored on the commander’s dashboard, enabling real-time monitoring and oversight.</a:t>
            </a: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67"/>
                                        </p:tgtEl>
                                        <p:attrNameLst>
                                          <p:attrName>style.visibility</p:attrName>
                                        </p:attrNameLst>
                                      </p:cBhvr>
                                      <p:to>
                                        <p:strVal val="visible"/>
                                      </p:to>
                                    </p:set>
                                    <p:animEffect transition="in" filter="wipe(left)">
                                      <p:cBhvr>
                                        <p:cTn id="7" dur="600"/>
                                        <p:tgtEl>
                                          <p:spTgt spid="167"/>
                                        </p:tgtEl>
                                      </p:cBhvr>
                                    </p:animEffect>
                                  </p:childTnLst>
                                </p:cTn>
                              </p:par>
                            </p:childTnLst>
                          </p:cTn>
                        </p:par>
                        <p:par>
                          <p:cTn id="8" fill="hold">
                            <p:stCondLst>
                              <p:cond delay="600"/>
                            </p:stCondLst>
                            <p:childTnLst>
                              <p:par>
                                <p:cTn id="9" presetID="22" presetClass="entr" presetSubtype="8" fill="hold" grpId="2" nodeType="afterEffect">
                                  <p:stCondLst>
                                    <p:cond delay="0"/>
                                  </p:stCondLst>
                                  <p:iterate>
                                    <p:tmAbs val="0"/>
                                  </p:iterate>
                                  <p:childTnLst>
                                    <p:set>
                                      <p:cBhvr>
                                        <p:cTn id="10" fill="hold"/>
                                        <p:tgtEl>
                                          <p:spTgt spid="174"/>
                                        </p:tgtEl>
                                        <p:attrNameLst>
                                          <p:attrName>style.visibility</p:attrName>
                                        </p:attrNameLst>
                                      </p:cBhvr>
                                      <p:to>
                                        <p:strVal val="visible"/>
                                      </p:to>
                                    </p:set>
                                    <p:animEffect transition="in" filter="wipe(left)">
                                      <p:cBhvr>
                                        <p:cTn id="11" dur="600"/>
                                        <p:tgtEl>
                                          <p:spTgt spid="174"/>
                                        </p:tgtEl>
                                      </p:cBhvr>
                                    </p:animEffect>
                                  </p:childTnLst>
                                </p:cTn>
                              </p:par>
                            </p:childTnLst>
                          </p:cTn>
                        </p:par>
                        <p:par>
                          <p:cTn id="12" fill="hold">
                            <p:stCondLst>
                              <p:cond delay="1200"/>
                            </p:stCondLst>
                            <p:childTnLst>
                              <p:par>
                                <p:cTn id="13" presetID="22" presetClass="entr" presetSubtype="8" fill="hold" grpId="3" nodeType="afterEffect">
                                  <p:stCondLst>
                                    <p:cond delay="0"/>
                                  </p:stCondLst>
                                  <p:iterate>
                                    <p:tmAbs val="0"/>
                                  </p:iterate>
                                  <p:childTnLst>
                                    <p:set>
                                      <p:cBhvr>
                                        <p:cTn id="14" fill="hold"/>
                                        <p:tgtEl>
                                          <p:spTgt spid="170"/>
                                        </p:tgtEl>
                                        <p:attrNameLst>
                                          <p:attrName>style.visibility</p:attrName>
                                        </p:attrNameLst>
                                      </p:cBhvr>
                                      <p:to>
                                        <p:strVal val="visible"/>
                                      </p:to>
                                    </p:set>
                                    <p:animEffect transition="in" filter="wipe(left)">
                                      <p:cBhvr>
                                        <p:cTn id="15" dur="600"/>
                                        <p:tgtEl>
                                          <p:spTgt spid="170"/>
                                        </p:tgtEl>
                                      </p:cBhvr>
                                    </p:animEffect>
                                  </p:childTnLst>
                                </p:cTn>
                              </p:par>
                            </p:childTnLst>
                          </p:cTn>
                        </p:par>
                        <p:par>
                          <p:cTn id="16" fill="hold">
                            <p:stCondLst>
                              <p:cond delay="1800"/>
                            </p:stCondLst>
                            <p:childTnLst>
                              <p:par>
                                <p:cTn id="17" presetID="22" presetClass="entr" presetSubtype="8" fill="hold" grpId="4" nodeType="afterEffect">
                                  <p:stCondLst>
                                    <p:cond delay="0"/>
                                  </p:stCondLst>
                                  <p:iterate>
                                    <p:tmAbs val="0"/>
                                  </p:iterate>
                                  <p:childTnLst>
                                    <p:set>
                                      <p:cBhvr>
                                        <p:cTn id="18" fill="hold"/>
                                        <p:tgtEl>
                                          <p:spTgt spid="168"/>
                                        </p:tgtEl>
                                        <p:attrNameLst>
                                          <p:attrName>style.visibility</p:attrName>
                                        </p:attrNameLst>
                                      </p:cBhvr>
                                      <p:to>
                                        <p:strVal val="visible"/>
                                      </p:to>
                                    </p:set>
                                    <p:animEffect transition="in" filter="wipe(left)">
                                      <p:cBhvr>
                                        <p:cTn id="19" dur="600"/>
                                        <p:tgtEl>
                                          <p:spTgt spid="168"/>
                                        </p:tgtEl>
                                      </p:cBhvr>
                                    </p:animEffect>
                                  </p:childTnLst>
                                </p:cTn>
                              </p:par>
                            </p:childTnLst>
                          </p:cTn>
                        </p:par>
                        <p:par>
                          <p:cTn id="20" fill="hold">
                            <p:stCondLst>
                              <p:cond delay="2400"/>
                            </p:stCondLst>
                            <p:childTnLst>
                              <p:par>
                                <p:cTn id="21" presetID="22" presetClass="entr" presetSubtype="8" fill="hold" grpId="5" nodeType="afterEffect">
                                  <p:stCondLst>
                                    <p:cond delay="0"/>
                                  </p:stCondLst>
                                  <p:iterate>
                                    <p:tmAbs val="0"/>
                                  </p:iterate>
                                  <p:childTnLst>
                                    <p:set>
                                      <p:cBhvr>
                                        <p:cTn id="22" fill="hold"/>
                                        <p:tgtEl>
                                          <p:spTgt spid="171"/>
                                        </p:tgtEl>
                                        <p:attrNameLst>
                                          <p:attrName>style.visibility</p:attrName>
                                        </p:attrNameLst>
                                      </p:cBhvr>
                                      <p:to>
                                        <p:strVal val="visible"/>
                                      </p:to>
                                    </p:set>
                                    <p:animEffect transition="in" filter="wipe(left)">
                                      <p:cBhvr>
                                        <p:cTn id="23" dur="1000"/>
                                        <p:tgtEl>
                                          <p:spTgt spid="171"/>
                                        </p:tgtEl>
                                      </p:cBhvr>
                                    </p:animEffect>
                                  </p:childTnLst>
                                </p:cTn>
                              </p:par>
                            </p:childTnLst>
                          </p:cTn>
                        </p:par>
                        <p:par>
                          <p:cTn id="24" fill="hold">
                            <p:stCondLst>
                              <p:cond delay="3400"/>
                            </p:stCondLst>
                            <p:childTnLst>
                              <p:par>
                                <p:cTn id="25" presetID="22" presetClass="entr" presetSubtype="8" fill="hold" grpId="6" nodeType="afterEffect">
                                  <p:stCondLst>
                                    <p:cond delay="0"/>
                                  </p:stCondLst>
                                  <p:iterate>
                                    <p:tmAbs val="0"/>
                                  </p:iterate>
                                  <p:childTnLst>
                                    <p:set>
                                      <p:cBhvr>
                                        <p:cTn id="26" fill="hold"/>
                                        <p:tgtEl>
                                          <p:spTgt spid="173"/>
                                        </p:tgtEl>
                                        <p:attrNameLst>
                                          <p:attrName>style.visibility</p:attrName>
                                        </p:attrNameLst>
                                      </p:cBhvr>
                                      <p:to>
                                        <p:strVal val="visible"/>
                                      </p:to>
                                    </p:set>
                                    <p:animEffect transition="in" filter="wipe(left)">
                                      <p:cBhvr>
                                        <p:cTn id="27" dur="1000"/>
                                        <p:tgtEl>
                                          <p:spTgt spid="173"/>
                                        </p:tgtEl>
                                      </p:cBhvr>
                                    </p:animEffect>
                                  </p:childTnLst>
                                </p:cTn>
                              </p:par>
                            </p:childTnLst>
                          </p:cTn>
                        </p:par>
                        <p:par>
                          <p:cTn id="28" fill="hold">
                            <p:stCondLst>
                              <p:cond delay="4400"/>
                            </p:stCondLst>
                            <p:childTnLst>
                              <p:par>
                                <p:cTn id="29" presetID="22" presetClass="entr" presetSubtype="8" fill="hold" grpId="7" nodeType="afterEffect">
                                  <p:stCondLst>
                                    <p:cond delay="0"/>
                                  </p:stCondLst>
                                  <p:iterate>
                                    <p:tmAbs val="0"/>
                                  </p:iterate>
                                  <p:childTnLst>
                                    <p:set>
                                      <p:cBhvr>
                                        <p:cTn id="30" fill="hold"/>
                                        <p:tgtEl>
                                          <p:spTgt spid="172"/>
                                        </p:tgtEl>
                                        <p:attrNameLst>
                                          <p:attrName>style.visibility</p:attrName>
                                        </p:attrNameLst>
                                      </p:cBhvr>
                                      <p:to>
                                        <p:strVal val="visible"/>
                                      </p:to>
                                    </p:set>
                                    <p:animEffect transition="in" filter="wipe(left)">
                                      <p:cBhvr>
                                        <p:cTn id="31"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1" animBg="1" advAuto="0"/>
      <p:bldP spid="168" grpId="4" animBg="1" advAuto="0"/>
      <p:bldP spid="174" grpId="2" animBg="1" advAuto="0"/>
      <p:bldP spid="170" grpId="3" animBg="1" advAuto="0"/>
      <p:bldP spid="171" grpId="5" animBg="1" advAuto="0"/>
      <p:bldP spid="172" grpId="7" animBg="1" advAuto="0"/>
      <p:bldP spid="173" grpId="6"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ilent Communication – Dash-code button enables soldiers to send messages without  making noise.…"/>
          <p:cNvSpPr txBox="1"/>
          <p:nvPr/>
        </p:nvSpPr>
        <p:spPr>
          <a:xfrm>
            <a:off x="168426" y="2391554"/>
            <a:ext cx="13632301" cy="1128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64102" indent="-324402" defTabSz="457200">
              <a:spcBef>
                <a:spcPts val="1200"/>
              </a:spcBef>
              <a:buSzPct val="125000"/>
              <a:buFont typeface="Times Roman"/>
              <a:buChar char="•"/>
              <a:defRPr sz="4600">
                <a:solidFill>
                  <a:srgbClr val="B5661D"/>
                </a:solidFill>
                <a:latin typeface="Times Roman"/>
                <a:ea typeface="Times Roman"/>
                <a:cs typeface="Times Roman"/>
                <a:sym typeface="Times Roman"/>
              </a:defRPr>
            </a:pPr>
            <a:r>
              <a:rPr sz="4700" b="1" dirty="0"/>
              <a:t>Silent Communication</a:t>
            </a:r>
            <a:r>
              <a:rPr sz="4700" dirty="0"/>
              <a:t> –</a:t>
            </a:r>
            <a:r>
              <a:rPr dirty="0"/>
              <a:t> Dash-code button enables soldiers to send messages without  making noise.</a:t>
            </a:r>
          </a:p>
          <a:p>
            <a:pPr marL="457199" indent="-317499" defTabSz="457200">
              <a:spcBef>
                <a:spcPts val="1200"/>
              </a:spcBef>
              <a:buSzPct val="125000"/>
              <a:buFont typeface="Times Roman"/>
              <a:buChar char="•"/>
              <a:defRPr sz="4600">
                <a:solidFill>
                  <a:srgbClr val="B5661D"/>
                </a:solidFill>
                <a:latin typeface="Times Roman"/>
                <a:ea typeface="Times Roman"/>
                <a:cs typeface="Times Roman"/>
                <a:sym typeface="Times Roman"/>
              </a:defRPr>
            </a:pPr>
            <a:endParaRPr dirty="0"/>
          </a:p>
          <a:p>
            <a:pPr marL="457199" indent="-317499" defTabSz="457200">
              <a:spcBef>
                <a:spcPts val="1200"/>
              </a:spcBef>
              <a:buSzPct val="125000"/>
              <a:buFont typeface="Times Roman"/>
              <a:buChar char="•"/>
              <a:defRPr sz="4600">
                <a:solidFill>
                  <a:srgbClr val="B5661D"/>
                </a:solidFill>
                <a:latin typeface="Times Roman"/>
                <a:ea typeface="Times Roman"/>
                <a:cs typeface="Times Roman"/>
                <a:sym typeface="Times Roman"/>
              </a:defRPr>
            </a:pPr>
            <a:r>
              <a:rPr b="1" dirty="0" err="1"/>
              <a:t>Smartband</a:t>
            </a:r>
            <a:r>
              <a:rPr b="1" dirty="0"/>
              <a:t> Integration</a:t>
            </a:r>
            <a:r>
              <a:rPr dirty="0"/>
              <a:t> – Team members instantly receive </a:t>
            </a:r>
            <a:r>
              <a:rPr b="1" dirty="0"/>
              <a:t>decoded text messages</a:t>
            </a:r>
            <a:r>
              <a:rPr dirty="0"/>
              <a:t> on their wrist devices.</a:t>
            </a:r>
          </a:p>
          <a:p>
            <a:pPr marL="457199" indent="-317499" defTabSz="457200">
              <a:spcBef>
                <a:spcPts val="1200"/>
              </a:spcBef>
              <a:buSzPct val="125000"/>
              <a:buFont typeface="Times Roman"/>
              <a:buChar char="•"/>
              <a:defRPr sz="4600">
                <a:solidFill>
                  <a:srgbClr val="B5661D"/>
                </a:solidFill>
                <a:latin typeface="Times Roman"/>
                <a:ea typeface="Times Roman"/>
                <a:cs typeface="Times Roman"/>
                <a:sym typeface="Times Roman"/>
              </a:defRPr>
            </a:pPr>
            <a:endParaRPr dirty="0"/>
          </a:p>
          <a:p>
            <a:pPr marL="457199" indent="-317499" defTabSz="457200">
              <a:spcBef>
                <a:spcPts val="1200"/>
              </a:spcBef>
              <a:buSzPct val="125000"/>
              <a:buFont typeface="Times Roman"/>
              <a:buChar char="•"/>
              <a:defRPr sz="4600">
                <a:solidFill>
                  <a:srgbClr val="B5661D"/>
                </a:solidFill>
                <a:latin typeface="Times Roman"/>
                <a:ea typeface="Times Roman"/>
                <a:cs typeface="Times Roman"/>
                <a:sym typeface="Times Roman"/>
              </a:defRPr>
            </a:pPr>
            <a:r>
              <a:rPr b="1" dirty="0"/>
              <a:t>Real-time Dashboard</a:t>
            </a:r>
            <a:r>
              <a:rPr dirty="0"/>
              <a:t> – Decodes Dash-code into plain text for commanders to monitor troop communication.</a:t>
            </a:r>
          </a:p>
          <a:p>
            <a:pPr marL="457199" indent="-317499" defTabSz="457200">
              <a:spcBef>
                <a:spcPts val="1200"/>
              </a:spcBef>
              <a:buSzPct val="125000"/>
              <a:buFont typeface="Times Roman"/>
              <a:buChar char="•"/>
              <a:defRPr sz="4600">
                <a:solidFill>
                  <a:srgbClr val="B5661D"/>
                </a:solidFill>
                <a:latin typeface="Times Roman"/>
                <a:ea typeface="Times Roman"/>
                <a:cs typeface="Times Roman"/>
                <a:sym typeface="Times Roman"/>
              </a:defRPr>
            </a:pPr>
            <a:endParaRPr dirty="0"/>
          </a:p>
          <a:p>
            <a:pPr marL="457199" indent="-317499" defTabSz="457200">
              <a:spcBef>
                <a:spcPts val="1200"/>
              </a:spcBef>
              <a:buSzPct val="125000"/>
              <a:buFont typeface="Times Roman"/>
              <a:buChar char="•"/>
              <a:defRPr sz="4600">
                <a:solidFill>
                  <a:srgbClr val="B5661D"/>
                </a:solidFill>
                <a:latin typeface="Times Roman"/>
                <a:ea typeface="Times Roman"/>
                <a:cs typeface="Times Roman"/>
                <a:sym typeface="Times Roman"/>
              </a:defRPr>
            </a:pPr>
            <a:r>
              <a:rPr b="1" dirty="0"/>
              <a:t>Two modes </a:t>
            </a:r>
            <a:r>
              <a:rPr dirty="0"/>
              <a:t>: a Dash-</a:t>
            </a:r>
            <a:r>
              <a:rPr b="1" dirty="0"/>
              <a:t>Mode</a:t>
            </a:r>
            <a:r>
              <a:rPr dirty="0"/>
              <a:t> for transmitting full text messages, and a </a:t>
            </a:r>
            <a:r>
              <a:rPr b="1" dirty="0"/>
              <a:t>Fast-Mode</a:t>
            </a:r>
            <a:r>
              <a:rPr dirty="0"/>
              <a:t> for sending urgent short signals with just one or two quick taps.</a:t>
            </a:r>
          </a:p>
          <a:p>
            <a:pPr defTabSz="457200">
              <a:spcBef>
                <a:spcPts val="1200"/>
              </a:spcBef>
              <a:defRPr sz="4600">
                <a:solidFill>
                  <a:srgbClr val="B5661D"/>
                </a:solidFill>
                <a:latin typeface="Times Roman"/>
                <a:ea typeface="Times Roman"/>
                <a:cs typeface="Times Roman"/>
                <a:sym typeface="Times Roman"/>
              </a:defRPr>
            </a:pPr>
            <a:endParaRPr dirty="0"/>
          </a:p>
        </p:txBody>
      </p:sp>
      <p:sp>
        <p:nvSpPr>
          <p:cNvPr id="177" name="Key Features &amp; Capabilities"/>
          <p:cNvSpPr txBox="1"/>
          <p:nvPr/>
        </p:nvSpPr>
        <p:spPr>
          <a:xfrm>
            <a:off x="499737" y="164592"/>
            <a:ext cx="12163868" cy="1179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457200">
              <a:spcBef>
                <a:spcPts val="1400"/>
              </a:spcBef>
              <a:defRPr sz="7000" b="1">
                <a:solidFill>
                  <a:srgbClr val="DE8F29"/>
                </a:solidFill>
                <a:latin typeface="Marker Felt"/>
                <a:ea typeface="Marker Felt"/>
                <a:cs typeface="Marker Felt"/>
                <a:sym typeface="Marker Felt"/>
              </a:defRPr>
            </a:lvl1pPr>
          </a:lstStyle>
          <a:p>
            <a:r>
              <a:rPr dirty="0"/>
              <a:t>Key Features &amp; Capabilities</a:t>
            </a:r>
          </a:p>
        </p:txBody>
      </p:sp>
      <p:sp>
        <p:nvSpPr>
          <p:cNvPr id="178" name="Rectangle"/>
          <p:cNvSpPr/>
          <p:nvPr/>
        </p:nvSpPr>
        <p:spPr>
          <a:xfrm>
            <a:off x="13799587" y="567761"/>
            <a:ext cx="10429187" cy="5830851"/>
          </a:xfrm>
          <a:prstGeom prst="rect">
            <a:avLst/>
          </a:prstGeom>
          <a:blipFill>
            <a:blip r:embed="rId3"/>
            <a:stretch>
              <a:fillRect/>
            </a:stretch>
          </a:blip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179" name="Rectangle"/>
          <p:cNvSpPr/>
          <p:nvPr/>
        </p:nvSpPr>
        <p:spPr>
          <a:xfrm>
            <a:off x="13799587" y="6183453"/>
            <a:ext cx="10429187" cy="6703384"/>
          </a:xfrm>
          <a:prstGeom prst="rect">
            <a:avLst/>
          </a:prstGeom>
          <a:blipFill>
            <a:blip r:embed="rId4"/>
            <a:stretch>
              <a:fillRect/>
            </a:stretch>
          </a:blip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med">
        <p:cove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178"/>
                                        </p:tgtEl>
                                        <p:attrNameLst>
                                          <p:attrName>style.visibility</p:attrName>
                                        </p:attrNameLst>
                                      </p:cBhvr>
                                      <p:to>
                                        <p:strVal val="visible"/>
                                      </p:to>
                                    </p:set>
                                    <p:anim calcmode="lin" valueType="num">
                                      <p:cBhvr>
                                        <p:cTn id="7" dur="1000" fill="hold"/>
                                        <p:tgtEl>
                                          <p:spTgt spid="178"/>
                                        </p:tgtEl>
                                        <p:attrNameLst>
                                          <p:attrName>ppt_x</p:attrName>
                                        </p:attrNameLst>
                                      </p:cBhvr>
                                      <p:tavLst>
                                        <p:tav tm="0">
                                          <p:val>
                                            <p:strVal val="#ppt_x"/>
                                          </p:val>
                                        </p:tav>
                                        <p:tav tm="100000">
                                          <p:val>
                                            <p:strVal val="#ppt_x"/>
                                          </p:val>
                                        </p:tav>
                                      </p:tavLst>
                                    </p:anim>
                                    <p:anim calcmode="lin" valueType="num">
                                      <p:cBhvr>
                                        <p:cTn id="8" dur="1000" fill="hold"/>
                                        <p:tgtEl>
                                          <p:spTgt spid="17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4" fill="hold" grpId="2" nodeType="afterEffect">
                                  <p:stCondLst>
                                    <p:cond delay="0"/>
                                  </p:stCondLst>
                                  <p:iterate>
                                    <p:tmAbs val="0"/>
                                  </p:iterate>
                                  <p:childTnLst>
                                    <p:set>
                                      <p:cBhvr>
                                        <p:cTn id="11" fill="hold"/>
                                        <p:tgtEl>
                                          <p:spTgt spid="179"/>
                                        </p:tgtEl>
                                        <p:attrNameLst>
                                          <p:attrName>style.visibility</p:attrName>
                                        </p:attrNameLst>
                                      </p:cBhvr>
                                      <p:to>
                                        <p:strVal val="visible"/>
                                      </p:to>
                                    </p:set>
                                    <p:anim calcmode="lin" valueType="num">
                                      <p:cBhvr>
                                        <p:cTn id="12" dur="1000" fill="hold"/>
                                        <p:tgtEl>
                                          <p:spTgt spid="179"/>
                                        </p:tgtEl>
                                        <p:attrNameLst>
                                          <p:attrName>ppt_x</p:attrName>
                                        </p:attrNameLst>
                                      </p:cBhvr>
                                      <p:tavLst>
                                        <p:tav tm="0">
                                          <p:val>
                                            <p:strVal val="#ppt_x"/>
                                          </p:val>
                                        </p:tav>
                                        <p:tav tm="100000">
                                          <p:val>
                                            <p:strVal val="#ppt_x"/>
                                          </p:val>
                                        </p:tav>
                                      </p:tavLst>
                                    </p:anim>
                                    <p:anim calcmode="lin" valueType="num">
                                      <p:cBhvr>
                                        <p:cTn id="13" dur="1000" fill="hold"/>
                                        <p:tgtEl>
                                          <p:spTgt spid="179"/>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8" fill="hold" grpId="3" nodeType="afterEffect">
                                  <p:stCondLst>
                                    <p:cond delay="0"/>
                                  </p:stCondLst>
                                  <p:iterate>
                                    <p:tmAbs val="0"/>
                                  </p:iterate>
                                  <p:childTnLst>
                                    <p:set>
                                      <p:cBhvr>
                                        <p:cTn id="16" fill="hold"/>
                                        <p:tgtEl>
                                          <p:spTgt spid="177"/>
                                        </p:tgtEl>
                                        <p:attrNameLst>
                                          <p:attrName>style.visibility</p:attrName>
                                        </p:attrNameLst>
                                      </p:cBhvr>
                                      <p:to>
                                        <p:strVal val="visible"/>
                                      </p:to>
                                    </p:set>
                                    <p:anim calcmode="lin" valueType="num">
                                      <p:cBhvr>
                                        <p:cTn id="17" dur="1000" fill="hold"/>
                                        <p:tgtEl>
                                          <p:spTgt spid="177"/>
                                        </p:tgtEl>
                                        <p:attrNameLst>
                                          <p:attrName>ppt_x</p:attrName>
                                        </p:attrNameLst>
                                      </p:cBhvr>
                                      <p:tavLst>
                                        <p:tav tm="0">
                                          <p:val>
                                            <p:strVal val="0-#ppt_w/2"/>
                                          </p:val>
                                        </p:tav>
                                        <p:tav tm="100000">
                                          <p:val>
                                            <p:strVal val="#ppt_x"/>
                                          </p:val>
                                        </p:tav>
                                      </p:tavLst>
                                    </p:anim>
                                    <p:anim calcmode="lin" valueType="num">
                                      <p:cBhvr>
                                        <p:cTn id="18" dur="1000" fill="hold"/>
                                        <p:tgtEl>
                                          <p:spTgt spid="177"/>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fill="hold" grpId="4" nodeType="afterEffect">
                                  <p:stCondLst>
                                    <p:cond delay="0"/>
                                  </p:stCondLst>
                                  <p:iterate>
                                    <p:tmAbs val="0"/>
                                  </p:iterate>
                                  <p:childTnLst>
                                    <p:set>
                                      <p:cBhvr>
                                        <p:cTn id="21" fill="hold"/>
                                        <p:tgtEl>
                                          <p:spTgt spid="176"/>
                                        </p:tgtEl>
                                        <p:attrNameLst>
                                          <p:attrName>style.visibility</p:attrName>
                                        </p:attrNameLst>
                                      </p:cBhvr>
                                      <p:to>
                                        <p:strVal val="visible"/>
                                      </p:to>
                                    </p:set>
                                    <p:anim calcmode="lin" valueType="num">
                                      <p:cBhvr>
                                        <p:cTn id="22" dur="1000" fill="hold"/>
                                        <p:tgtEl>
                                          <p:spTgt spid="176"/>
                                        </p:tgtEl>
                                        <p:attrNameLst>
                                          <p:attrName>ppt_x</p:attrName>
                                        </p:attrNameLst>
                                      </p:cBhvr>
                                      <p:tavLst>
                                        <p:tav tm="0">
                                          <p:val>
                                            <p:strVal val="0-#ppt_w/2"/>
                                          </p:val>
                                        </p:tav>
                                        <p:tav tm="100000">
                                          <p:val>
                                            <p:strVal val="#ppt_x"/>
                                          </p:val>
                                        </p:tav>
                                      </p:tavLst>
                                    </p:anim>
                                    <p:anim calcmode="lin" valueType="num">
                                      <p:cBhvr>
                                        <p:cTn id="23" dur="1000" fill="hold"/>
                                        <p:tgtEl>
                                          <p:spTgt spid="1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4" animBg="1" advAuto="0"/>
      <p:bldP spid="177" grpId="3" animBg="1" advAuto="0"/>
      <p:bldP spid="178" grpId="1" animBg="1" advAuto="0"/>
      <p:bldP spid="179"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 name="Use case scenarios"/>
          <p:cNvSpPr txBox="1"/>
          <p:nvPr/>
        </p:nvSpPr>
        <p:spPr>
          <a:xfrm>
            <a:off x="8044129" y="173003"/>
            <a:ext cx="8295742" cy="1231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BA6D28"/>
                </a:solidFill>
              </a:defRPr>
            </a:pPr>
            <a:r>
              <a:rPr sz="7800" b="1" u="sng">
                <a:latin typeface="Marker Felt"/>
                <a:ea typeface="Marker Felt"/>
                <a:cs typeface="Marker Felt"/>
                <a:sym typeface="Marker Felt"/>
              </a:rPr>
              <a:t>Use case scenarios</a:t>
            </a:r>
            <a:r>
              <a:t> </a:t>
            </a:r>
          </a:p>
        </p:txBody>
      </p:sp>
      <p:sp>
        <p:nvSpPr>
          <p:cNvPr id="182" name="In many scenarios , soldiers cannot communicate through voice, and that is where SilentLink comes into play."/>
          <p:cNvSpPr txBox="1"/>
          <p:nvPr/>
        </p:nvSpPr>
        <p:spPr>
          <a:xfrm>
            <a:off x="118650" y="1404363"/>
            <a:ext cx="24146700"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4300">
                <a:solidFill>
                  <a:srgbClr val="BA6D28"/>
                </a:solidFill>
                <a:latin typeface="Times Roman"/>
                <a:ea typeface="Times Roman"/>
                <a:cs typeface="Times Roman"/>
                <a:sym typeface="Times Roman"/>
              </a:defRPr>
            </a:lvl1pPr>
          </a:lstStyle>
          <a:p>
            <a:r>
              <a:t>In many scenarios , soldiers cannot communicate through voice, and that is where SilentLink comes into play.</a:t>
            </a:r>
          </a:p>
        </p:txBody>
      </p:sp>
      <p:sp>
        <p:nvSpPr>
          <p:cNvPr id="183" name="Circle"/>
          <p:cNvSpPr/>
          <p:nvPr/>
        </p:nvSpPr>
        <p:spPr>
          <a:xfrm>
            <a:off x="2662138" y="2667000"/>
            <a:ext cx="7620001" cy="7620000"/>
          </a:xfrm>
          <a:prstGeom prst="ellipse">
            <a:avLst/>
          </a:prstGeom>
          <a:blipFill>
            <a:blip r:embed="rId3"/>
            <a:stretch>
              <a:fillRect/>
            </a:stretch>
          </a:blip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184" name="Circle"/>
          <p:cNvSpPr/>
          <p:nvPr/>
        </p:nvSpPr>
        <p:spPr>
          <a:xfrm>
            <a:off x="14123511" y="2667000"/>
            <a:ext cx="7620001" cy="7620000"/>
          </a:xfrm>
          <a:prstGeom prst="ellipse">
            <a:avLst/>
          </a:prstGeom>
          <a:blipFill>
            <a:blip r:embed="rId4"/>
            <a:stretch>
              <a:fillRect/>
            </a:stretch>
          </a:blip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185" name="When a soldier is trapped during a mission and can’t communicate cause the sound will reveal him to the enemies."/>
          <p:cNvSpPr txBox="1"/>
          <p:nvPr/>
        </p:nvSpPr>
        <p:spPr>
          <a:xfrm>
            <a:off x="2427290" y="10561150"/>
            <a:ext cx="9663591" cy="1953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100">
                <a:solidFill>
                  <a:srgbClr val="FDFDFD"/>
                </a:solidFill>
              </a:defRPr>
            </a:lvl1pPr>
          </a:lstStyle>
          <a:p>
            <a:r>
              <a:t>When a soldier is trapped during a mission and can’t communicate cause the sound will reveal him to the enemies.</a:t>
            </a:r>
          </a:p>
        </p:txBody>
      </p:sp>
      <p:sp>
        <p:nvSpPr>
          <p:cNvPr id="186" name="When the poisonous gas is applied and soldiers have to wear the gas mask then communication breaks ."/>
          <p:cNvSpPr txBox="1"/>
          <p:nvPr/>
        </p:nvSpPr>
        <p:spPr>
          <a:xfrm>
            <a:off x="13719943" y="10561150"/>
            <a:ext cx="10289046" cy="1953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100">
                <a:solidFill>
                  <a:srgbClr val="FAFAFA"/>
                </a:solidFill>
              </a:defRPr>
            </a:lvl1pPr>
          </a:lstStyle>
          <a:p>
            <a:r>
              <a:t>When the poisonous gas is applied and soldiers have to wear the gas mask then communication breaks .</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2" nodeType="afterEffect">
                                  <p:stCondLst>
                                    <p:cond delay="0"/>
                                  </p:stCondLst>
                                  <p:iterate>
                                    <p:tmAbs val="0"/>
                                  </p:iterate>
                                  <p:childTnLst>
                                    <p:set>
                                      <p:cBhvr>
                                        <p:cTn id="11" fill="hold"/>
                                        <p:tgtEl>
                                          <p:spTgt spid="185"/>
                                        </p:tgtEl>
                                        <p:attrNameLst>
                                          <p:attrName>style.visibility</p:attrName>
                                        </p:attrNameLst>
                                      </p:cBhvr>
                                      <p:to>
                                        <p:strVal val="visible"/>
                                      </p:to>
                                    </p:set>
                                    <p:anim calcmode="lin" valueType="num">
                                      <p:cBhvr>
                                        <p:cTn id="12" dur="1000" fill="hold"/>
                                        <p:tgtEl>
                                          <p:spTgt spid="185"/>
                                        </p:tgtEl>
                                        <p:attrNameLst>
                                          <p:attrName>ppt_x</p:attrName>
                                        </p:attrNameLst>
                                      </p:cBhvr>
                                      <p:tavLst>
                                        <p:tav tm="0">
                                          <p:val>
                                            <p:strVal val="0-#ppt_w/2"/>
                                          </p:val>
                                        </p:tav>
                                        <p:tav tm="100000">
                                          <p:val>
                                            <p:strVal val="#ppt_x"/>
                                          </p:val>
                                        </p:tav>
                                      </p:tavLst>
                                    </p:anim>
                                    <p:anim calcmode="lin" valueType="num">
                                      <p:cBhvr>
                                        <p:cTn id="13" dur="1000" fill="hold"/>
                                        <p:tgtEl>
                                          <p:spTgt spid="185"/>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grpId="3" nodeType="afterEffect">
                                  <p:stCondLst>
                                    <p:cond delay="0"/>
                                  </p:stCondLst>
                                  <p:iterate>
                                    <p:tmAbs val="0"/>
                                  </p:iterate>
                                  <p:childTnLst>
                                    <p:set>
                                      <p:cBhvr>
                                        <p:cTn id="16" fill="hold"/>
                                        <p:tgtEl>
                                          <p:spTgt spid="184"/>
                                        </p:tgtEl>
                                        <p:attrNameLst>
                                          <p:attrName>style.visibility</p:attrName>
                                        </p:attrNameLst>
                                      </p:cBhvr>
                                      <p:to>
                                        <p:strVal val="visible"/>
                                      </p:to>
                                    </p:set>
                                    <p:anim calcmode="lin" valueType="num">
                                      <p:cBhvr>
                                        <p:cTn id="17" dur="1000" fill="hold"/>
                                        <p:tgtEl>
                                          <p:spTgt spid="184"/>
                                        </p:tgtEl>
                                        <p:attrNameLst>
                                          <p:attrName>ppt_x</p:attrName>
                                        </p:attrNameLst>
                                      </p:cBhvr>
                                      <p:tavLst>
                                        <p:tav tm="0">
                                          <p:val>
                                            <p:strVal val="1+#ppt_w/2"/>
                                          </p:val>
                                        </p:tav>
                                        <p:tav tm="100000">
                                          <p:val>
                                            <p:strVal val="#ppt_x"/>
                                          </p:val>
                                        </p:tav>
                                      </p:tavLst>
                                    </p:anim>
                                    <p:anim calcmode="lin" valueType="num">
                                      <p:cBhvr>
                                        <p:cTn id="18" dur="1000" fill="hold"/>
                                        <p:tgtEl>
                                          <p:spTgt spid="184"/>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grpId="4" nodeType="afterEffect">
                                  <p:stCondLst>
                                    <p:cond delay="0"/>
                                  </p:stCondLst>
                                  <p:iterate>
                                    <p:tmAbs val="0"/>
                                  </p:iterate>
                                  <p:childTnLst>
                                    <p:set>
                                      <p:cBhvr>
                                        <p:cTn id="21" fill="hold"/>
                                        <p:tgtEl>
                                          <p:spTgt spid="186"/>
                                        </p:tgtEl>
                                        <p:attrNameLst>
                                          <p:attrName>style.visibility</p:attrName>
                                        </p:attrNameLst>
                                      </p:cBhvr>
                                      <p:to>
                                        <p:strVal val="visible"/>
                                      </p:to>
                                    </p:set>
                                    <p:anim calcmode="lin" valueType="num">
                                      <p:cBhvr>
                                        <p:cTn id="22" dur="1000" fill="hold"/>
                                        <p:tgtEl>
                                          <p:spTgt spid="186"/>
                                        </p:tgtEl>
                                        <p:attrNameLst>
                                          <p:attrName>ppt_x</p:attrName>
                                        </p:attrNameLst>
                                      </p:cBhvr>
                                      <p:tavLst>
                                        <p:tav tm="0">
                                          <p:val>
                                            <p:strVal val="1+#ppt_w/2"/>
                                          </p:val>
                                        </p:tav>
                                        <p:tav tm="100000">
                                          <p:val>
                                            <p:strVal val="#ppt_x"/>
                                          </p:val>
                                        </p:tav>
                                      </p:tavLst>
                                    </p:anim>
                                    <p:anim calcmode="lin" valueType="num">
                                      <p:cBhvr>
                                        <p:cTn id="23" dur="1000" fill="hold"/>
                                        <p:tgtEl>
                                          <p:spTgt spid="186"/>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1" fill="hold" grpId="5" nodeType="afterEffect">
                                  <p:stCondLst>
                                    <p:cond delay="0"/>
                                  </p:stCondLst>
                                  <p:iterate>
                                    <p:tmAbs val="0"/>
                                  </p:iterate>
                                  <p:childTnLst>
                                    <p:set>
                                      <p:cBhvr>
                                        <p:cTn id="26" fill="hold"/>
                                        <p:tgtEl>
                                          <p:spTgt spid="181"/>
                                        </p:tgtEl>
                                        <p:attrNameLst>
                                          <p:attrName>style.visibility</p:attrName>
                                        </p:attrNameLst>
                                      </p:cBhvr>
                                      <p:to>
                                        <p:strVal val="visible"/>
                                      </p:to>
                                    </p:set>
                                    <p:anim calcmode="lin" valueType="num">
                                      <p:cBhvr>
                                        <p:cTn id="27" dur="1000" fill="hold"/>
                                        <p:tgtEl>
                                          <p:spTgt spid="181"/>
                                        </p:tgtEl>
                                        <p:attrNameLst>
                                          <p:attrName>ppt_x</p:attrName>
                                        </p:attrNameLst>
                                      </p:cBhvr>
                                      <p:tavLst>
                                        <p:tav tm="0">
                                          <p:val>
                                            <p:strVal val="#ppt_x"/>
                                          </p:val>
                                        </p:tav>
                                        <p:tav tm="100000">
                                          <p:val>
                                            <p:strVal val="#ppt_x"/>
                                          </p:val>
                                        </p:tav>
                                      </p:tavLst>
                                    </p:anim>
                                    <p:anim calcmode="lin" valueType="num">
                                      <p:cBhvr>
                                        <p:cTn id="28" dur="1000" fill="hold"/>
                                        <p:tgtEl>
                                          <p:spTgt spid="181"/>
                                        </p:tgtEl>
                                        <p:attrNameLst>
                                          <p:attrName>ppt_y</p:attrName>
                                        </p:attrNameLst>
                                      </p:cBhvr>
                                      <p:tavLst>
                                        <p:tav tm="0">
                                          <p:val>
                                            <p:strVal val="0-#ppt_h/2"/>
                                          </p:val>
                                        </p:tav>
                                        <p:tav tm="100000">
                                          <p:val>
                                            <p:strVal val="#ppt_y"/>
                                          </p:val>
                                        </p:tav>
                                      </p:tavLst>
                                    </p:anim>
                                  </p:childTnLst>
                                </p:cTn>
                              </p:par>
                            </p:childTnLst>
                          </p:cTn>
                        </p:par>
                        <p:par>
                          <p:cTn id="29" fill="hold">
                            <p:stCondLst>
                              <p:cond delay="5000"/>
                            </p:stCondLst>
                            <p:childTnLst>
                              <p:par>
                                <p:cTn id="30" presetID="2" presetClass="entr" presetSubtype="1" fill="hold" grpId="6" nodeType="afterEffect">
                                  <p:stCondLst>
                                    <p:cond delay="0"/>
                                  </p:stCondLst>
                                  <p:iterate>
                                    <p:tmAbs val="0"/>
                                  </p:iterate>
                                  <p:childTnLst>
                                    <p:set>
                                      <p:cBhvr>
                                        <p:cTn id="31" fill="hold"/>
                                        <p:tgtEl>
                                          <p:spTgt spid="182"/>
                                        </p:tgtEl>
                                        <p:attrNameLst>
                                          <p:attrName>style.visibility</p:attrName>
                                        </p:attrNameLst>
                                      </p:cBhvr>
                                      <p:to>
                                        <p:strVal val="visible"/>
                                      </p:to>
                                    </p:set>
                                    <p:anim calcmode="lin" valueType="num">
                                      <p:cBhvr>
                                        <p:cTn id="32" dur="1000" fill="hold"/>
                                        <p:tgtEl>
                                          <p:spTgt spid="182"/>
                                        </p:tgtEl>
                                        <p:attrNameLst>
                                          <p:attrName>ppt_x</p:attrName>
                                        </p:attrNameLst>
                                      </p:cBhvr>
                                      <p:tavLst>
                                        <p:tav tm="0">
                                          <p:val>
                                            <p:strVal val="#ppt_x"/>
                                          </p:val>
                                        </p:tav>
                                        <p:tav tm="100000">
                                          <p:val>
                                            <p:strVal val="#ppt_x"/>
                                          </p:val>
                                        </p:tav>
                                      </p:tavLst>
                                    </p:anim>
                                    <p:anim calcmode="lin" valueType="num">
                                      <p:cBhvr>
                                        <p:cTn id="33" dur="1000" fill="hold"/>
                                        <p:tgtEl>
                                          <p:spTgt spid="1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5" animBg="1" advAuto="0"/>
      <p:bldP spid="182" grpId="6" animBg="1" advAuto="0"/>
      <p:bldP spid="183" grpId="1" animBg="1" advAuto="0"/>
      <p:bldP spid="184" grpId="3" animBg="1" advAuto="0"/>
      <p:bldP spid="185" grpId="2" animBg="1" advAuto="0"/>
      <p:bldP spid="186"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 name="Circle"/>
          <p:cNvSpPr/>
          <p:nvPr/>
        </p:nvSpPr>
        <p:spPr>
          <a:xfrm>
            <a:off x="939147" y="637061"/>
            <a:ext cx="9525001" cy="9525001"/>
          </a:xfrm>
          <a:prstGeom prst="ellipse">
            <a:avLst/>
          </a:prstGeom>
          <a:blipFill>
            <a:blip r:embed="rId3"/>
            <a:stretch>
              <a:fillRect/>
            </a:stretch>
          </a:blip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189" name="Circle"/>
          <p:cNvSpPr/>
          <p:nvPr/>
        </p:nvSpPr>
        <p:spPr>
          <a:xfrm>
            <a:off x="13797598" y="637061"/>
            <a:ext cx="9525001" cy="9525001"/>
          </a:xfrm>
          <a:prstGeom prst="ellipse">
            <a:avLst/>
          </a:prstGeom>
          <a:blipFill>
            <a:blip r:embed="rId4"/>
            <a:stretch>
              <a:fillRect/>
            </a:stretch>
          </a:blip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190" name="During severe injury if throat or jaw is injured soldier can’t speak but still can press a button for seeking  help ."/>
          <p:cNvSpPr txBox="1"/>
          <p:nvPr/>
        </p:nvSpPr>
        <p:spPr>
          <a:xfrm>
            <a:off x="1370490" y="10379984"/>
            <a:ext cx="9165659" cy="1953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100">
                <a:solidFill>
                  <a:srgbClr val="FAFAFA"/>
                </a:solidFill>
              </a:defRPr>
            </a:lvl1pPr>
          </a:lstStyle>
          <a:p>
            <a:r>
              <a:t>During severe injury if throat or jaw is injured soldier can’t speak but still can press a button for seeking  help .</a:t>
            </a:r>
          </a:p>
        </p:txBody>
      </p:sp>
      <p:sp>
        <p:nvSpPr>
          <p:cNvPr id="191" name="It enables military snipers to exchange critical information silently and instantly, ensuring they stay fully focused on the target."/>
          <p:cNvSpPr txBox="1"/>
          <p:nvPr/>
        </p:nvSpPr>
        <p:spPr>
          <a:xfrm>
            <a:off x="13486395" y="10373634"/>
            <a:ext cx="10786441" cy="1966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4100">
                <a:solidFill>
                  <a:srgbClr val="F7F7F7"/>
                </a:solidFill>
              </a:defRPr>
            </a:pPr>
            <a:r>
              <a:t>It enables military snipers to exchange critical information </a:t>
            </a:r>
            <a:r>
              <a:rPr b="1"/>
              <a:t>silently and instantly</a:t>
            </a:r>
            <a:r>
              <a:t>, ensuring they stay fully focused on the target.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188"/>
                                        </p:tgtEl>
                                        <p:attrNameLst>
                                          <p:attrName>style.visibility</p:attrName>
                                        </p:attrNameLst>
                                      </p:cBhvr>
                                      <p:to>
                                        <p:strVal val="visible"/>
                                      </p:to>
                                    </p:set>
                                    <p:anim calcmode="lin" valueType="num">
                                      <p:cBhvr>
                                        <p:cTn id="7" dur="1000" fill="hold"/>
                                        <p:tgtEl>
                                          <p:spTgt spid="188"/>
                                        </p:tgtEl>
                                        <p:attrNameLst>
                                          <p:attrName>ppt_x</p:attrName>
                                        </p:attrNameLst>
                                      </p:cBhvr>
                                      <p:tavLst>
                                        <p:tav tm="0">
                                          <p:val>
                                            <p:strVal val="0-#ppt_w/2"/>
                                          </p:val>
                                        </p:tav>
                                        <p:tav tm="100000">
                                          <p:val>
                                            <p:strVal val="#ppt_x"/>
                                          </p:val>
                                        </p:tav>
                                      </p:tavLst>
                                    </p:anim>
                                    <p:anim calcmode="lin" valueType="num">
                                      <p:cBhvr>
                                        <p:cTn id="8" dur="1000" fill="hold"/>
                                        <p:tgtEl>
                                          <p:spTgt spid="18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2" nodeType="afterEffect">
                                  <p:stCondLst>
                                    <p:cond delay="0"/>
                                  </p:stCondLst>
                                  <p:iterate>
                                    <p:tmAbs val="0"/>
                                  </p:iterate>
                                  <p:childTnLst>
                                    <p:set>
                                      <p:cBhvr>
                                        <p:cTn id="11" fill="hold"/>
                                        <p:tgtEl>
                                          <p:spTgt spid="190"/>
                                        </p:tgtEl>
                                        <p:attrNameLst>
                                          <p:attrName>style.visibility</p:attrName>
                                        </p:attrNameLst>
                                      </p:cBhvr>
                                      <p:to>
                                        <p:strVal val="visible"/>
                                      </p:to>
                                    </p:set>
                                    <p:anim calcmode="lin" valueType="num">
                                      <p:cBhvr>
                                        <p:cTn id="12" dur="1000" fill="hold"/>
                                        <p:tgtEl>
                                          <p:spTgt spid="190"/>
                                        </p:tgtEl>
                                        <p:attrNameLst>
                                          <p:attrName>ppt_x</p:attrName>
                                        </p:attrNameLst>
                                      </p:cBhvr>
                                      <p:tavLst>
                                        <p:tav tm="0">
                                          <p:val>
                                            <p:strVal val="0-#ppt_w/2"/>
                                          </p:val>
                                        </p:tav>
                                        <p:tav tm="100000">
                                          <p:val>
                                            <p:strVal val="#ppt_x"/>
                                          </p:val>
                                        </p:tav>
                                      </p:tavLst>
                                    </p:anim>
                                    <p:anim calcmode="lin" valueType="num">
                                      <p:cBhvr>
                                        <p:cTn id="13" dur="1000" fill="hold"/>
                                        <p:tgtEl>
                                          <p:spTgt spid="190"/>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grpId="3" nodeType="afterEffect">
                                  <p:stCondLst>
                                    <p:cond delay="0"/>
                                  </p:stCondLst>
                                  <p:iterate>
                                    <p:tmAbs val="0"/>
                                  </p:iterate>
                                  <p:childTnLst>
                                    <p:set>
                                      <p:cBhvr>
                                        <p:cTn id="16" fill="hold"/>
                                        <p:tgtEl>
                                          <p:spTgt spid="189"/>
                                        </p:tgtEl>
                                        <p:attrNameLst>
                                          <p:attrName>style.visibility</p:attrName>
                                        </p:attrNameLst>
                                      </p:cBhvr>
                                      <p:to>
                                        <p:strVal val="visible"/>
                                      </p:to>
                                    </p:set>
                                    <p:anim calcmode="lin" valueType="num">
                                      <p:cBhvr>
                                        <p:cTn id="17" dur="1000" fill="hold"/>
                                        <p:tgtEl>
                                          <p:spTgt spid="189"/>
                                        </p:tgtEl>
                                        <p:attrNameLst>
                                          <p:attrName>ppt_x</p:attrName>
                                        </p:attrNameLst>
                                      </p:cBhvr>
                                      <p:tavLst>
                                        <p:tav tm="0">
                                          <p:val>
                                            <p:strVal val="1+#ppt_w/2"/>
                                          </p:val>
                                        </p:tav>
                                        <p:tav tm="100000">
                                          <p:val>
                                            <p:strVal val="#ppt_x"/>
                                          </p:val>
                                        </p:tav>
                                      </p:tavLst>
                                    </p:anim>
                                    <p:anim calcmode="lin" valueType="num">
                                      <p:cBhvr>
                                        <p:cTn id="18" dur="1000" fill="hold"/>
                                        <p:tgtEl>
                                          <p:spTgt spid="189"/>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grpId="4" nodeType="afterEffect">
                                  <p:stCondLst>
                                    <p:cond delay="0"/>
                                  </p:stCondLst>
                                  <p:iterate>
                                    <p:tmAbs val="0"/>
                                  </p:iterate>
                                  <p:childTnLst>
                                    <p:set>
                                      <p:cBhvr>
                                        <p:cTn id="21" fill="hold"/>
                                        <p:tgtEl>
                                          <p:spTgt spid="191"/>
                                        </p:tgtEl>
                                        <p:attrNameLst>
                                          <p:attrName>style.visibility</p:attrName>
                                        </p:attrNameLst>
                                      </p:cBhvr>
                                      <p:to>
                                        <p:strVal val="visible"/>
                                      </p:to>
                                    </p:set>
                                    <p:anim calcmode="lin" valueType="num">
                                      <p:cBhvr>
                                        <p:cTn id="22" dur="1000" fill="hold"/>
                                        <p:tgtEl>
                                          <p:spTgt spid="191"/>
                                        </p:tgtEl>
                                        <p:attrNameLst>
                                          <p:attrName>ppt_x</p:attrName>
                                        </p:attrNameLst>
                                      </p:cBhvr>
                                      <p:tavLst>
                                        <p:tav tm="0">
                                          <p:val>
                                            <p:strVal val="1+#ppt_w/2"/>
                                          </p:val>
                                        </p:tav>
                                        <p:tav tm="100000">
                                          <p:val>
                                            <p:strVal val="#ppt_x"/>
                                          </p:val>
                                        </p:tav>
                                      </p:tavLst>
                                    </p:anim>
                                    <p:anim calcmode="lin" valueType="num">
                                      <p:cBhvr>
                                        <p:cTn id="23" dur="1000" fill="hold"/>
                                        <p:tgtEl>
                                          <p:spTgt spid="1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1" animBg="1" advAuto="0"/>
      <p:bldP spid="189" grpId="3" animBg="1" advAuto="0"/>
      <p:bldP spid="190" grpId="2" animBg="1" advAuto="0"/>
      <p:bldP spid="191" grpId="4"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3" name="Enhanced Soldier Safety – Enables silent communication, reducing the risk of enemy detection.…"/>
          <p:cNvSpPr txBox="1"/>
          <p:nvPr/>
        </p:nvSpPr>
        <p:spPr>
          <a:xfrm>
            <a:off x="270468" y="984051"/>
            <a:ext cx="12204010" cy="11747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1400"/>
              </a:spcBef>
              <a:defRPr sz="3900" b="1">
                <a:solidFill>
                  <a:srgbClr val="CA740E"/>
                </a:solidFill>
                <a:latin typeface="Times Roman"/>
                <a:ea typeface="Times Roman"/>
                <a:cs typeface="Times Roman"/>
                <a:sym typeface="Times Roman"/>
              </a:defRPr>
            </a:pPr>
            <a:endParaRPr/>
          </a:p>
          <a:p>
            <a:pPr marL="457199" indent="-317499" defTabSz="457200">
              <a:spcBef>
                <a:spcPts val="1200"/>
              </a:spcBef>
              <a:buSzPct val="125000"/>
              <a:buFont typeface="Times Roman"/>
              <a:buChar char="•"/>
              <a:defRPr sz="4100">
                <a:solidFill>
                  <a:srgbClr val="CA740E"/>
                </a:solidFill>
                <a:latin typeface="Times Roman"/>
                <a:ea typeface="Times Roman"/>
                <a:cs typeface="Times Roman"/>
                <a:sym typeface="Times Roman"/>
              </a:defRPr>
            </a:pPr>
            <a:r>
              <a:rPr b="1"/>
              <a:t>Enhanced Soldier Safety</a:t>
            </a:r>
            <a:r>
              <a:t> – Enables silent communication, reducing the risk of enemy detection.</a:t>
            </a:r>
          </a:p>
          <a:p>
            <a:pPr marL="457199" indent="-317499" defTabSz="457200">
              <a:spcBef>
                <a:spcPts val="1200"/>
              </a:spcBef>
              <a:buSzPct val="125000"/>
              <a:buFont typeface="Times Roman"/>
              <a:buChar char="•"/>
              <a:defRPr sz="4100">
                <a:solidFill>
                  <a:srgbClr val="CA740E"/>
                </a:solidFill>
                <a:latin typeface="Times Roman"/>
                <a:ea typeface="Times Roman"/>
                <a:cs typeface="Times Roman"/>
                <a:sym typeface="Times Roman"/>
              </a:defRPr>
            </a:pPr>
            <a:r>
              <a:rPr b="1"/>
              <a:t>Reliable Communication</a:t>
            </a:r>
            <a:r>
              <a:t> – Works in noisy environments and during radio jamming.</a:t>
            </a:r>
          </a:p>
          <a:p>
            <a:pPr marL="457199" indent="-317499" defTabSz="457200">
              <a:spcBef>
                <a:spcPts val="1200"/>
              </a:spcBef>
              <a:buSzPct val="125000"/>
              <a:buFont typeface="Times Roman"/>
              <a:buChar char="•"/>
              <a:defRPr sz="4100">
                <a:solidFill>
                  <a:srgbClr val="CA740E"/>
                </a:solidFill>
                <a:latin typeface="Times Roman"/>
                <a:ea typeface="Times Roman"/>
                <a:cs typeface="Times Roman"/>
                <a:sym typeface="Times Roman"/>
              </a:defRPr>
            </a:pPr>
            <a:r>
              <a:rPr b="1"/>
              <a:t>Better Team Coordination</a:t>
            </a:r>
            <a:r>
              <a:t> – Smartwatch messages keep every soldier instantly updated.</a:t>
            </a:r>
          </a:p>
          <a:p>
            <a:pPr marL="457199" indent="-317499" defTabSz="457200">
              <a:spcBef>
                <a:spcPts val="1200"/>
              </a:spcBef>
              <a:buSzPct val="125000"/>
              <a:buFont typeface="Times Roman"/>
              <a:buChar char="•"/>
              <a:defRPr sz="4100">
                <a:solidFill>
                  <a:srgbClr val="CA740E"/>
                </a:solidFill>
                <a:latin typeface="Times Roman"/>
                <a:ea typeface="Times Roman"/>
                <a:cs typeface="Times Roman"/>
                <a:sym typeface="Times Roman"/>
              </a:defRPr>
            </a:pPr>
            <a:r>
              <a:rPr b="1"/>
              <a:t>Mission Success</a:t>
            </a:r>
            <a:r>
              <a:t> – Increases effectiveness of stealth and tactical operations.</a:t>
            </a:r>
          </a:p>
          <a:p>
            <a:pPr marL="457199" indent="-317499" defTabSz="457200">
              <a:spcBef>
                <a:spcPts val="1200"/>
              </a:spcBef>
              <a:buSzPct val="125000"/>
              <a:buFont typeface="Times Roman"/>
              <a:buChar char="•"/>
              <a:defRPr sz="4100">
                <a:solidFill>
                  <a:srgbClr val="CA740E"/>
                </a:solidFill>
                <a:latin typeface="Times Roman"/>
                <a:ea typeface="Times Roman"/>
                <a:cs typeface="Times Roman"/>
                <a:sym typeface="Times Roman"/>
              </a:defRPr>
            </a:pPr>
            <a:r>
              <a:rPr b="1"/>
              <a:t>Low-Cost &amp; Portable</a:t>
            </a:r>
            <a:r>
              <a:t> – Lightweight setup that can be easily deployed in the field.</a:t>
            </a:r>
          </a:p>
          <a:p>
            <a:pPr marL="457199" indent="-317499" defTabSz="457200">
              <a:spcBef>
                <a:spcPts val="1200"/>
              </a:spcBef>
              <a:buSzPct val="125000"/>
              <a:buFont typeface="Times Roman"/>
              <a:buChar char="•"/>
              <a:defRPr sz="4100">
                <a:solidFill>
                  <a:srgbClr val="CA740E"/>
                </a:solidFill>
                <a:latin typeface="Times Roman"/>
                <a:ea typeface="Times Roman"/>
                <a:cs typeface="Times Roman"/>
                <a:sym typeface="Times Roman"/>
              </a:defRPr>
            </a:pPr>
            <a:r>
              <a:rPr b="1"/>
              <a:t>Scalable System</a:t>
            </a:r>
            <a:r>
              <a:t> – Can connect multiple soldiers and integrate with commander dashboards.</a:t>
            </a:r>
          </a:p>
          <a:p>
            <a:pPr marL="457199" indent="-317499" defTabSz="457200">
              <a:spcBef>
                <a:spcPts val="1200"/>
              </a:spcBef>
              <a:buSzPct val="125000"/>
              <a:buFont typeface="Times Roman"/>
              <a:buChar char="•"/>
              <a:defRPr sz="4100">
                <a:solidFill>
                  <a:srgbClr val="CA740E"/>
                </a:solidFill>
                <a:latin typeface="Times Roman"/>
                <a:ea typeface="Times Roman"/>
                <a:cs typeface="Times Roman"/>
                <a:sym typeface="Times Roman"/>
              </a:defRPr>
            </a:pPr>
            <a:r>
              <a:rPr b="1"/>
              <a:t>Advance Code</a:t>
            </a:r>
            <a:r>
              <a:t> - Dash-code is a  faster code than morse code . It also offers greater security, as it is not standardized, making interception and decoding far more difficult . It is  3X faster than morse code .</a:t>
            </a:r>
          </a:p>
        </p:txBody>
      </p:sp>
      <p:sp>
        <p:nvSpPr>
          <p:cNvPr id="194" name="Impact &amp; Benefits"/>
          <p:cNvSpPr txBox="1"/>
          <p:nvPr/>
        </p:nvSpPr>
        <p:spPr>
          <a:xfrm>
            <a:off x="658489" y="-9719"/>
            <a:ext cx="7522221"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1400"/>
              </a:spcBef>
              <a:defRPr sz="7500" b="1" u="sng">
                <a:solidFill>
                  <a:srgbClr val="CA740E"/>
                </a:solidFill>
                <a:latin typeface="Times Roman"/>
                <a:ea typeface="Times Roman"/>
                <a:cs typeface="Times Roman"/>
                <a:sym typeface="Times Roman"/>
              </a:defRPr>
            </a:lvl1pPr>
          </a:lstStyle>
          <a:p>
            <a:r>
              <a:t>Impact &amp; Benefits</a:t>
            </a:r>
          </a:p>
        </p:txBody>
      </p:sp>
      <p:sp>
        <p:nvSpPr>
          <p:cNvPr id="195" name="Rectangle"/>
          <p:cNvSpPr/>
          <p:nvPr/>
        </p:nvSpPr>
        <p:spPr>
          <a:xfrm>
            <a:off x="13173273" y="228600"/>
            <a:ext cx="11023998" cy="6988672"/>
          </a:xfrm>
          <a:prstGeom prst="rect">
            <a:avLst/>
          </a:prstGeom>
          <a:blipFill>
            <a:blip r:embed="rId3"/>
            <a:stretch>
              <a:fillRect/>
            </a:stretch>
          </a:blip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196" name="Rectangle"/>
          <p:cNvSpPr/>
          <p:nvPr/>
        </p:nvSpPr>
        <p:spPr>
          <a:xfrm>
            <a:off x="13162061" y="7236817"/>
            <a:ext cx="11046422" cy="6349405"/>
          </a:xfrm>
          <a:prstGeom prst="rect">
            <a:avLst/>
          </a:prstGeom>
          <a:blipFill>
            <a:blip r:embed="rId4"/>
            <a:stretch>
              <a:fillRect/>
            </a:stretch>
          </a:blip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1" nodeType="afterEffect">
                                  <p:stCondLst>
                                    <p:cond delay="0"/>
                                  </p:stCondLst>
                                  <p:iterate>
                                    <p:tmAbs val="0"/>
                                  </p:iterate>
                                  <p:childTnLst>
                                    <p:set>
                                      <p:cBhvr>
                                        <p:cTn id="6" fill="hold"/>
                                        <p:tgtEl>
                                          <p:spTgt spid="194"/>
                                        </p:tgtEl>
                                        <p:attrNameLst>
                                          <p:attrName>style.visibility</p:attrName>
                                        </p:attrNameLst>
                                      </p:cBhvr>
                                      <p:to>
                                        <p:strVal val="visible"/>
                                      </p:to>
                                    </p:set>
                                    <p:animEffect transition="in" filter="box(out)">
                                      <p:cBhvr>
                                        <p:cTn id="7" dur="1000"/>
                                        <p:tgtEl>
                                          <p:spTgt spid="194"/>
                                        </p:tgtEl>
                                      </p:cBhvr>
                                    </p:animEffect>
                                  </p:childTnLst>
                                </p:cTn>
                              </p:par>
                            </p:childTnLst>
                          </p:cTn>
                        </p:par>
                        <p:par>
                          <p:cTn id="8" fill="hold">
                            <p:stCondLst>
                              <p:cond delay="1000"/>
                            </p:stCondLst>
                            <p:childTnLst>
                              <p:par>
                                <p:cTn id="9" presetID="4" presetClass="entr" presetSubtype="32" fill="hold" grpId="2" nodeType="afterEffect">
                                  <p:stCondLst>
                                    <p:cond delay="0"/>
                                  </p:stCondLst>
                                  <p:iterate>
                                    <p:tmAbs val="0"/>
                                  </p:iterate>
                                  <p:childTnLst>
                                    <p:set>
                                      <p:cBhvr>
                                        <p:cTn id="10" fill="hold"/>
                                        <p:tgtEl>
                                          <p:spTgt spid="193"/>
                                        </p:tgtEl>
                                        <p:attrNameLst>
                                          <p:attrName>style.visibility</p:attrName>
                                        </p:attrNameLst>
                                      </p:cBhvr>
                                      <p:to>
                                        <p:strVal val="visible"/>
                                      </p:to>
                                    </p:set>
                                    <p:animEffect transition="in" filter="box(out)">
                                      <p:cBhvr>
                                        <p:cTn id="11" dur="1000"/>
                                        <p:tgtEl>
                                          <p:spTgt spid="193"/>
                                        </p:tgtEl>
                                      </p:cBhvr>
                                    </p:animEffect>
                                  </p:childTnLst>
                                </p:cTn>
                              </p:par>
                            </p:childTnLst>
                          </p:cTn>
                        </p:par>
                        <p:par>
                          <p:cTn id="12" fill="hold">
                            <p:stCondLst>
                              <p:cond delay="2000"/>
                            </p:stCondLst>
                            <p:childTnLst>
                              <p:par>
                                <p:cTn id="13" presetID="4" presetClass="entr" presetSubtype="32" fill="hold" grpId="3" nodeType="afterEffect">
                                  <p:stCondLst>
                                    <p:cond delay="0"/>
                                  </p:stCondLst>
                                  <p:iterate>
                                    <p:tmAbs val="0"/>
                                  </p:iterate>
                                  <p:childTnLst>
                                    <p:set>
                                      <p:cBhvr>
                                        <p:cTn id="14" fill="hold"/>
                                        <p:tgtEl>
                                          <p:spTgt spid="195"/>
                                        </p:tgtEl>
                                        <p:attrNameLst>
                                          <p:attrName>style.visibility</p:attrName>
                                        </p:attrNameLst>
                                      </p:cBhvr>
                                      <p:to>
                                        <p:strVal val="visible"/>
                                      </p:to>
                                    </p:set>
                                    <p:animEffect transition="in" filter="box(out)">
                                      <p:cBhvr>
                                        <p:cTn id="15" dur="1000"/>
                                        <p:tgtEl>
                                          <p:spTgt spid="195"/>
                                        </p:tgtEl>
                                      </p:cBhvr>
                                    </p:animEffect>
                                  </p:childTnLst>
                                </p:cTn>
                              </p:par>
                            </p:childTnLst>
                          </p:cTn>
                        </p:par>
                        <p:par>
                          <p:cTn id="16" fill="hold">
                            <p:stCondLst>
                              <p:cond delay="3000"/>
                            </p:stCondLst>
                            <p:childTnLst>
                              <p:par>
                                <p:cTn id="17" presetID="4" presetClass="entr" presetSubtype="32" fill="hold" grpId="4" nodeType="afterEffect">
                                  <p:stCondLst>
                                    <p:cond delay="0"/>
                                  </p:stCondLst>
                                  <p:iterate>
                                    <p:tmAbs val="0"/>
                                  </p:iterate>
                                  <p:childTnLst>
                                    <p:set>
                                      <p:cBhvr>
                                        <p:cTn id="18" fill="hold"/>
                                        <p:tgtEl>
                                          <p:spTgt spid="196"/>
                                        </p:tgtEl>
                                        <p:attrNameLst>
                                          <p:attrName>style.visibility</p:attrName>
                                        </p:attrNameLst>
                                      </p:cBhvr>
                                      <p:to>
                                        <p:strVal val="visible"/>
                                      </p:to>
                                    </p:set>
                                    <p:animEffect transition="in" filter="box(out)">
                                      <p:cBhvr>
                                        <p:cTn id="19"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2" animBg="1" advAuto="0"/>
      <p:bldP spid="194" grpId="1" animBg="1" advAuto="0"/>
      <p:bldP spid="195" grpId="3" animBg="1" advAuto="0"/>
      <p:bldP spid="196" grpId="4"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8" name="AI-Powered Translation – Automatic detection of custom soldier signals if typed wrong.…"/>
          <p:cNvSpPr txBox="1"/>
          <p:nvPr/>
        </p:nvSpPr>
        <p:spPr>
          <a:xfrm>
            <a:off x="823847" y="6964346"/>
            <a:ext cx="22262452" cy="375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defTabSz="457200">
              <a:spcBef>
                <a:spcPts val="1200"/>
              </a:spcBef>
              <a:buSzPct val="125000"/>
              <a:buFont typeface="Times Roman"/>
              <a:buChar char="•"/>
              <a:defRPr sz="4000">
                <a:solidFill>
                  <a:srgbClr val="D1732D"/>
                </a:solidFill>
                <a:latin typeface="Times Roman"/>
                <a:ea typeface="Times Roman"/>
                <a:cs typeface="Times Roman"/>
                <a:sym typeface="Times Roman"/>
              </a:defRPr>
            </a:pPr>
            <a:r>
              <a:rPr b="1"/>
              <a:t>AI-Powered Translation</a:t>
            </a:r>
            <a:r>
              <a:t> – Automatic detection of custom soldier signals if typed wrong.</a:t>
            </a:r>
          </a:p>
          <a:p>
            <a:pPr marL="457200" indent="-317500" defTabSz="457200">
              <a:spcBef>
                <a:spcPts val="1200"/>
              </a:spcBef>
              <a:buSzPct val="125000"/>
              <a:buFont typeface="Times Roman"/>
              <a:buChar char="•"/>
              <a:defRPr sz="4000">
                <a:solidFill>
                  <a:srgbClr val="D1732D"/>
                </a:solidFill>
                <a:latin typeface="Times Roman"/>
                <a:ea typeface="Times Roman"/>
                <a:cs typeface="Times Roman"/>
                <a:sym typeface="Times Roman"/>
              </a:defRPr>
            </a:pPr>
            <a:r>
              <a:rPr b="1"/>
              <a:t>Advanced Smartwatch Integration</a:t>
            </a:r>
            <a:r>
              <a:t> – Voice-to-code fallback and health monitoring in the same device.</a:t>
            </a:r>
          </a:p>
          <a:p>
            <a:pPr marL="457200" indent="-317500" defTabSz="457200">
              <a:spcBef>
                <a:spcPts val="1200"/>
              </a:spcBef>
              <a:buSzPct val="125000"/>
              <a:buFont typeface="Times Roman"/>
              <a:buChar char="•"/>
              <a:defRPr sz="4000">
                <a:solidFill>
                  <a:srgbClr val="D1732D"/>
                </a:solidFill>
                <a:latin typeface="Times Roman"/>
                <a:ea typeface="Times Roman"/>
                <a:cs typeface="Times Roman"/>
                <a:sym typeface="Times Roman"/>
              </a:defRPr>
            </a:pPr>
            <a:r>
              <a:rPr b="1"/>
              <a:t>Satellite/UAV Relay</a:t>
            </a:r>
            <a:r>
              <a:t> – Extended communication range for remote missions.</a:t>
            </a:r>
          </a:p>
          <a:p>
            <a:pPr marL="457200" indent="-317500" defTabSz="457200">
              <a:spcBef>
                <a:spcPts val="1200"/>
              </a:spcBef>
              <a:buSzPct val="125000"/>
              <a:buFont typeface="Times Roman"/>
              <a:buChar char="•"/>
              <a:defRPr sz="4000">
                <a:solidFill>
                  <a:srgbClr val="D1732D"/>
                </a:solidFill>
                <a:latin typeface="Times Roman"/>
                <a:ea typeface="Times Roman"/>
                <a:cs typeface="Times Roman"/>
                <a:sym typeface="Times Roman"/>
              </a:defRPr>
            </a:pPr>
            <a:r>
              <a:rPr b="1"/>
              <a:t>Military-Grade Encryption</a:t>
            </a:r>
            <a:r>
              <a:t> – Stronger security against advanced interception.</a:t>
            </a:r>
          </a:p>
          <a:p>
            <a:pPr marL="457200" indent="-317500" defTabSz="457200">
              <a:spcBef>
                <a:spcPts val="1200"/>
              </a:spcBef>
              <a:buSzPct val="125000"/>
              <a:buFont typeface="Times Roman"/>
              <a:buChar char="•"/>
              <a:defRPr sz="4000">
                <a:solidFill>
                  <a:srgbClr val="D1732D"/>
                </a:solidFill>
                <a:latin typeface="Times Roman"/>
                <a:ea typeface="Times Roman"/>
                <a:cs typeface="Times Roman"/>
                <a:sym typeface="Times Roman"/>
              </a:defRPr>
            </a:pPr>
            <a:r>
              <a:rPr b="1"/>
              <a:t>Multi-Language Support</a:t>
            </a:r>
            <a:r>
              <a:t> – Messages auto-translated for international forces.</a:t>
            </a:r>
          </a:p>
        </p:txBody>
      </p:sp>
      <p:sp>
        <p:nvSpPr>
          <p:cNvPr id="199" name="Future Scope"/>
          <p:cNvSpPr txBox="1"/>
          <p:nvPr/>
        </p:nvSpPr>
        <p:spPr>
          <a:xfrm>
            <a:off x="9448750" y="5880718"/>
            <a:ext cx="5486500"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1400"/>
              </a:spcBef>
              <a:defRPr sz="6500" u="sng">
                <a:solidFill>
                  <a:srgbClr val="D1732D"/>
                </a:solidFill>
                <a:latin typeface="Arial Rounded MT Bold"/>
                <a:ea typeface="Arial Rounded MT Bold"/>
                <a:cs typeface="Arial Rounded MT Bold"/>
                <a:sym typeface="Arial Rounded MT Bold"/>
              </a:defRPr>
            </a:lvl1pPr>
          </a:lstStyle>
          <a:p>
            <a:r>
              <a:t>Future Scope</a:t>
            </a:r>
          </a:p>
        </p:txBody>
      </p:sp>
      <p:sp>
        <p:nvSpPr>
          <p:cNvPr id="200" name="With Silentlink , we are not just eliminating noise . We are weaponizing Silence ."/>
          <p:cNvSpPr txBox="1"/>
          <p:nvPr/>
        </p:nvSpPr>
        <p:spPr>
          <a:xfrm>
            <a:off x="-429902" y="12286705"/>
            <a:ext cx="25243804" cy="95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1" defTabSz="457200">
              <a:spcBef>
                <a:spcPts val="0"/>
              </a:spcBef>
              <a:defRPr sz="5600" b="1">
                <a:solidFill>
                  <a:srgbClr val="D1722D"/>
                </a:solidFill>
                <a:latin typeface="Times Roman"/>
                <a:ea typeface="Times Roman"/>
                <a:cs typeface="Times Roman"/>
                <a:sym typeface="Times Roman"/>
              </a:defRPr>
            </a:pPr>
            <a:r>
              <a:t>With Silentlink , we are not just eliminating noise . We are weaponizing Silence .</a:t>
            </a:r>
          </a:p>
        </p:txBody>
      </p:sp>
      <p:sp>
        <p:nvSpPr>
          <p:cNvPr id="201" name="Conclusion"/>
          <p:cNvSpPr txBox="1"/>
          <p:nvPr/>
        </p:nvSpPr>
        <p:spPr>
          <a:xfrm>
            <a:off x="10162195" y="10959026"/>
            <a:ext cx="4059610"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1400"/>
              </a:spcBef>
              <a:defRPr sz="6500" b="1" u="sng">
                <a:solidFill>
                  <a:srgbClr val="D1722D"/>
                </a:solidFill>
                <a:latin typeface="Times Roman"/>
                <a:ea typeface="Times Roman"/>
                <a:cs typeface="Times Roman"/>
                <a:sym typeface="Times Roman"/>
              </a:defRPr>
            </a:lvl1pPr>
          </a:lstStyle>
          <a:p>
            <a:r>
              <a:t>Conclusion</a:t>
            </a:r>
          </a:p>
        </p:txBody>
      </p:sp>
      <p:sp>
        <p:nvSpPr>
          <p:cNvPr id="202" name="Rectangle"/>
          <p:cNvSpPr/>
          <p:nvPr/>
        </p:nvSpPr>
        <p:spPr>
          <a:xfrm>
            <a:off x="355600" y="50800"/>
            <a:ext cx="23672800" cy="5813091"/>
          </a:xfrm>
          <a:prstGeom prst="rect">
            <a:avLst/>
          </a:prstGeom>
          <a:blipFill>
            <a:blip r:embed="rId3"/>
            <a:stretch>
              <a:fillRect/>
            </a:stretch>
          </a:blip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475</TotalTime>
  <Words>820</Words>
  <Application>Microsoft Office PowerPoint</Application>
  <PresentationFormat>Custom</PresentationFormat>
  <Paragraphs>99</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 Black</vt:lpstr>
      <vt:lpstr>Arial Rounded MT Bold</vt:lpstr>
      <vt:lpstr>Baskerville</vt:lpstr>
      <vt:lpstr>Chalkduster</vt:lpstr>
      <vt:lpstr>Helvetica</vt:lpstr>
      <vt:lpstr>Helvetica Neue</vt:lpstr>
      <vt:lpstr>Helvetica Neue Light</vt:lpstr>
      <vt:lpstr>Helvetica Neue Medium</vt:lpstr>
      <vt:lpstr>Marker Felt</vt:lpstr>
      <vt:lpstr>Times New Roman</vt:lpstr>
      <vt:lpstr>Times Roman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Asutosh</cp:lastModifiedBy>
  <cp:revision>3</cp:revision>
  <dcterms:modified xsi:type="dcterms:W3CDTF">2025-09-20T13:55:06Z</dcterms:modified>
</cp:coreProperties>
</file>